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Merriweather"/>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Merriweather-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italic.fntdata"/><Relationship Id="rId25" Type="http://schemas.openxmlformats.org/officeDocument/2006/relationships/font" Target="fonts/Merriweather-bold.fntdata"/><Relationship Id="rId27" Type="http://schemas.openxmlformats.org/officeDocument/2006/relationships/font" Target="fonts/Merriweather-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png>
</file>

<file path=ppt/media/image13.png>
</file>

<file path=ppt/media/image14.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e4d1235d6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e4d1235d6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chemeClr val="dk1"/>
                </a:solidFill>
              </a:rPr>
              <a:t>the three most common languages that appeared were JavaScript, HTML and Arduino Sketch (Processing), together corresponding to about 97% of all files. That other 3%, corresponding mainly to media and stylesheet type files, was immediately deemed as not worth for analysis, given the types of files and neglectable quantity.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s-419"/>
              <a:t>Using HTML files as an approximate of number of JS based sketches, and number of Arduino Sketch files as approximate for Processing sketches, </a:t>
            </a:r>
            <a:r>
              <a:rPr lang="es-419"/>
              <a:t>a</a:t>
            </a:r>
            <a:r>
              <a:rPr lang="es-419"/>
              <a:t>bout 38% of all sketches correspond to pde based projects, while about 66% of all sketches correspond to JavaScript based projects.</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5b118cff7c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5b118cff7c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base of a JS sketch is funcs setup and draw — 69.84% files with setup and draw</a:t>
            </a:r>
            <a:endParaRPr/>
          </a:p>
          <a:p>
            <a:pPr indent="0" lvl="0" marL="0" rtl="0" algn="l">
              <a:spcBef>
                <a:spcPts val="0"/>
              </a:spcBef>
              <a:spcAft>
                <a:spcPts val="0"/>
              </a:spcAft>
              <a:buNone/>
            </a:pPr>
            <a:r>
              <a:t/>
            </a:r>
            <a:endParaRPr/>
          </a:p>
          <a:p>
            <a:pPr indent="0" lvl="0" marL="0" rtl="0" algn="l">
              <a:spcBef>
                <a:spcPts val="0"/>
              </a:spcBef>
              <a:spcAft>
                <a:spcPts val="0"/>
              </a:spcAft>
              <a:buNone/>
            </a:pPr>
            <a:r>
              <a:rPr lang="es-419"/>
              <a:t>In the case of hearted sketches, when compared with the created subgroup of sketches, a higher percentage of functions per file and per project was observed. </a:t>
            </a:r>
            <a:endParaRPr/>
          </a:p>
          <a:p>
            <a:pPr indent="0" lvl="0" marL="0" rtl="0" algn="l">
              <a:spcBef>
                <a:spcPts val="0"/>
              </a:spcBef>
              <a:spcAft>
                <a:spcPts val="0"/>
              </a:spcAft>
              <a:buNone/>
            </a:pPr>
            <a:r>
              <a:t/>
            </a:r>
            <a:endParaRPr/>
          </a:p>
          <a:p>
            <a:pPr indent="0" lvl="0" marL="0" rtl="0" algn="l">
              <a:spcBef>
                <a:spcPts val="0"/>
              </a:spcBef>
              <a:spcAft>
                <a:spcPts val="0"/>
              </a:spcAft>
              <a:buNone/>
            </a:pPr>
            <a:r>
              <a:rPr lang="es-419"/>
              <a:t>They also presented a higher rate of files per project on average. Both of these observations can implicate a higher modularization, both of components of sketches and functions in general, and also possible a higher complexity of the sketches developed.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5b118cff7c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5b118cff7c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solidFill>
                  <a:schemeClr val="dk1"/>
                </a:solidFill>
              </a:rPr>
              <a:t>among all subgroups of sketches, the statistics and values obtained showed to be very similar. In the case of the hearted subgroup of sketches, they showed, on average, slightly higher values on metrics related to complexity, which goes along with the results and conclusions mentioned in slide before.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just">
              <a:lnSpc>
                <a:spcPct val="105000"/>
              </a:lnSpc>
              <a:spcBef>
                <a:spcPts val="0"/>
              </a:spcBef>
              <a:spcAft>
                <a:spcPts val="0"/>
              </a:spcAft>
              <a:buClr>
                <a:schemeClr val="dk1"/>
              </a:buClr>
              <a:buSzPts val="1100"/>
              <a:buFont typeface="Arial"/>
              <a:buNone/>
            </a:pPr>
            <a:r>
              <a:rPr lang="es-419" sz="1207">
                <a:solidFill>
                  <a:srgbClr val="666666"/>
                </a:solidFill>
                <a:latin typeface="Roboto"/>
                <a:ea typeface="Roboto"/>
                <a:cs typeface="Roboto"/>
                <a:sym typeface="Roboto"/>
              </a:rPr>
              <a:t> (below 20 for cyclomatic complexity, considered complex but readable and even below 10, considered well written code), </a:t>
            </a:r>
            <a:endParaRPr>
              <a:solidFill>
                <a:schemeClr val="dk1"/>
              </a:solidFill>
            </a:endParaRPr>
          </a:p>
          <a:p>
            <a:pPr indent="0" lvl="0" marL="0" rtl="0" algn="l">
              <a:spcBef>
                <a:spcPts val="12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s-419">
                <a:solidFill>
                  <a:schemeClr val="dk1"/>
                </a:solidFill>
              </a:rPr>
              <a:t>When it came to the values of the metrics themselves, all the data showed on average what would be considered as “good and acceptable ranges”. With the exception of a few records that ‘escaped’ the tendencies of all other records, for complexity related metrics, the values were on average low, and in the case of maintainability indexes sketches showed values tending to the higher segment of the range. All this implies that creators in general have code that is maintainable, readable, manageable and not too complex.</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e4d1235d6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e4d1235d6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JS + p5.js seems to be the leading way for programming – very accessible </a:t>
            </a:r>
            <a:endParaRPr/>
          </a:p>
          <a:p>
            <a:pPr indent="0" lvl="0" marL="0" rtl="0" algn="l">
              <a:spcBef>
                <a:spcPts val="0"/>
              </a:spcBef>
              <a:spcAft>
                <a:spcPts val="0"/>
              </a:spcAft>
              <a:buNone/>
            </a:pPr>
            <a:r>
              <a:t/>
            </a:r>
            <a:endParaRPr/>
          </a:p>
          <a:p>
            <a:pPr indent="0" lvl="0" marL="0" rtl="0" algn="just">
              <a:lnSpc>
                <a:spcPct val="115000"/>
              </a:lnSpc>
              <a:spcBef>
                <a:spcPts val="0"/>
              </a:spcBef>
              <a:spcAft>
                <a:spcPts val="0"/>
              </a:spcAft>
              <a:buNone/>
            </a:pPr>
            <a:r>
              <a:rPr lang="es-419">
                <a:solidFill>
                  <a:schemeClr val="dk1"/>
                </a:solidFill>
              </a:rPr>
              <a:t>It is important to notice, that even though at source code level, these projects seem to have a very similar structure and characteristics, the results are very dynamic and diverse, and many of them involve the interaction of the user to actually create a meaningful result. For this reason, it is very hard to discern and actually identify what makes a good sketch good by just looking at the code alone. In general, it's hard to obtain many concrete conclusions without also analyzing visually what the result of these projects is</a:t>
            </a:r>
            <a:endParaRPr>
              <a:solidFill>
                <a:schemeClr val="dk1"/>
              </a:solidFill>
            </a:endParaRPr>
          </a:p>
          <a:p>
            <a:pPr indent="0" lvl="0" marL="0" rtl="0" algn="just">
              <a:lnSpc>
                <a:spcPct val="115000"/>
              </a:lnSpc>
              <a:spcBef>
                <a:spcPts val="0"/>
              </a:spcBef>
              <a:spcAft>
                <a:spcPts val="0"/>
              </a:spcAft>
              <a:buNone/>
            </a:pPr>
            <a:r>
              <a:t/>
            </a:r>
            <a:endParaRPr>
              <a:solidFill>
                <a:schemeClr val="dk1"/>
              </a:solidFill>
            </a:endParaRPr>
          </a:p>
          <a:p>
            <a:pPr indent="0" lvl="0" marL="0" rtl="0" algn="just">
              <a:lnSpc>
                <a:spcPct val="115000"/>
              </a:lnSpc>
              <a:spcBef>
                <a:spcPts val="0"/>
              </a:spcBef>
              <a:spcAft>
                <a:spcPts val="0"/>
              </a:spcAft>
              <a:buNone/>
            </a:pPr>
            <a:r>
              <a:rPr lang="es-419">
                <a:solidFill>
                  <a:schemeClr val="dk1"/>
                </a:solidFill>
              </a:rPr>
              <a:t>The only differentiation in use was the division of sketches into hearted sketches and created or recent sketches. When using this as a factor to determine ‘good’ sketches, it seems that better, more modularized but at the same time more complex code, seems to lead to more appealing sketches that are more liked by the community.</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5a18e6ada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5a18e6ada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419">
                <a:solidFill>
                  <a:schemeClr val="dk1"/>
                </a:solidFill>
              </a:rPr>
              <a:t>For further opportunity of research:</a:t>
            </a:r>
            <a:endParaRPr>
              <a:solidFill>
                <a:schemeClr val="dk1"/>
              </a:solidFill>
            </a:endParaRPr>
          </a:p>
          <a:p>
            <a:pPr indent="-298450" lvl="0" marL="457200" rtl="0" algn="just">
              <a:lnSpc>
                <a:spcPct val="115000"/>
              </a:lnSpc>
              <a:spcBef>
                <a:spcPts val="0"/>
              </a:spcBef>
              <a:spcAft>
                <a:spcPts val="0"/>
              </a:spcAft>
              <a:buClr>
                <a:schemeClr val="dk1"/>
              </a:buClr>
              <a:buSzPts val="1100"/>
              <a:buChar char="-"/>
            </a:pPr>
            <a:r>
              <a:rPr lang="es-419">
                <a:solidFill>
                  <a:schemeClr val="dk1"/>
                </a:solidFill>
              </a:rPr>
              <a:t>The problem that only having the source code of projects without the output of it could present an opportunity for further research in the future, where more data about the popularity and visual results of the sketches is considered.</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298450" lvl="0" marL="457200" rtl="0" algn="just">
              <a:lnSpc>
                <a:spcPct val="115000"/>
              </a:lnSpc>
              <a:spcBef>
                <a:spcPts val="0"/>
              </a:spcBef>
              <a:spcAft>
                <a:spcPts val="0"/>
              </a:spcAft>
              <a:buClr>
                <a:schemeClr val="dk1"/>
              </a:buClr>
              <a:buSzPts val="1100"/>
              <a:buChar char="-"/>
            </a:pPr>
            <a:r>
              <a:rPr lang="es-419">
                <a:solidFill>
                  <a:schemeClr val="dk1"/>
                </a:solidFill>
              </a:rPr>
              <a:t>For the case of this thesis, it was deemed that only the JavaScript files were worth looking at and analyzing in detail, leaving the Processing sketches out of the research, since, besides the great difference in quantity, there were no tools found that could analyze this language for the factors desired. This could also be an opportunity for further future research, along with the creation of a tool to analyze this language.</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a:p>
            <a:pPr indent="-298450" lvl="0" marL="457200" rtl="0" algn="just">
              <a:lnSpc>
                <a:spcPct val="115000"/>
              </a:lnSpc>
              <a:spcBef>
                <a:spcPts val="0"/>
              </a:spcBef>
              <a:spcAft>
                <a:spcPts val="0"/>
              </a:spcAft>
              <a:buClr>
                <a:schemeClr val="dk1"/>
              </a:buClr>
              <a:buSzPts val="1100"/>
              <a:buChar char="-"/>
            </a:pPr>
            <a:r>
              <a:rPr lang="es-419">
                <a:solidFill>
                  <a:schemeClr val="dk1"/>
                </a:solidFill>
              </a:rPr>
              <a:t>Finally, a possible area to further investigate is the use of external files (not JavaScript, HTML or Processing). The functions and uses of these could be investigated, how they can help the creation of better creative coding projects and why they are currently not being used much. Furthermore, from that investigation, tools to help creators take advantage of these types of files could be created and developed.</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e4d1235d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e4d1235d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419">
                <a:solidFill>
                  <a:schemeClr val="dk1"/>
                </a:solidFill>
              </a:rPr>
              <a:t>Creative coding is an application of computer programming where the goal is to create something expressive or artistic. Through the use of software, code and computational processes, it aims to create results that are not necessarily predefined and rather based on discovery, variation and exploration that can sometimes produce unexpected results.</a:t>
            </a:r>
            <a:endParaRPr>
              <a:solidFill>
                <a:schemeClr val="dk1"/>
              </a:solidFill>
            </a:endParaRPr>
          </a:p>
          <a:p>
            <a:pPr indent="0" lvl="0" marL="0" rtl="0" algn="just">
              <a:lnSpc>
                <a:spcPct val="115000"/>
              </a:lnSpc>
              <a:spcBef>
                <a:spcPts val="0"/>
              </a:spcBef>
              <a:spcAft>
                <a:spcPts val="0"/>
              </a:spcAft>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s-419">
                <a:solidFill>
                  <a:schemeClr val="dk1"/>
                </a:solidFill>
              </a:rPr>
              <a:t>The growth in its popularity and applicability makes creative coding a relevant and very interesting field to look at, analyze and learn more about. And, moreover, its existence also goes to show the capabilities of computers that go beyond functional purposes.</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5aacd1bc8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5aacd1bc8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a:t>The goal of this thesis is to better understand the state of the art and the current way creative coding is being done. The objective is to understand and characterize what it is that creators are doing and how they are creating, what programming languages they are using, how they are structuring their code and projects, see if there are common patterns between different creative coding projects, what these patterns are and how many share them, etc. After this analysis, the goal is to evaluate how well these creators are programming based on measurements like lines of code (LOC), lines of comments, amount of files per project, complexity of projects as a whole and of functions, parameters used in functions, variation of functions, and other maintainability and complexity indexes.</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5aacd1bc8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5aacd1bc8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e4d1235d61_0_1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e4d1235d61_0_1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419">
                <a:solidFill>
                  <a:schemeClr val="dk1"/>
                </a:solidFill>
              </a:rPr>
              <a:t>Nowadays, creators publish and share their creative coding projects online. A lot of creators publish and share their creative coding projects on open source platforms. One of the main platforms where this is done is \emph{OpenProcessing}, a website that hosts over one million projects and invites creative coders, educators and designers to explore, experiment and play, and where creators can share their projects as open source and collaborate with the community. Each project can be shared, downloaded, liked and commented on by other users of the website, who can also fork the projects to further work on them or add their own twists to what other creators have done.</a:t>
            </a:r>
            <a:endParaRPr>
              <a:solidFill>
                <a:schemeClr val="dk1"/>
              </a:solidFill>
            </a:endParaRPr>
          </a:p>
          <a:p>
            <a:pPr indent="0" lvl="0" marL="0" rtl="0" algn="just">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1200"/>
              </a:spcAft>
              <a:buClr>
                <a:schemeClr val="dk1"/>
              </a:buClr>
              <a:buSzPts val="1100"/>
              <a:buFont typeface="Arial"/>
              <a:buNone/>
            </a:pPr>
            <a:r>
              <a:rPr lang="es-419" sz="1300">
                <a:solidFill>
                  <a:srgbClr val="666666"/>
                </a:solidFill>
                <a:latin typeface="Roboto"/>
                <a:ea typeface="Roboto"/>
                <a:cs typeface="Roboto"/>
                <a:sym typeface="Roboto"/>
              </a:rPr>
              <a:t>explain that its like the github to upload</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e4d1235d6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e4d1235d6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s-419">
                <a:solidFill>
                  <a:schemeClr val="dk1"/>
                </a:solidFill>
              </a:rPr>
              <a:t>Web scraping, or scraping for short, is the practice of extracting or “scraping” data from the web. Even though web scraping can be done manually, the term usually refers to the use of automation tools to collect data from the web, be it a software script that simulates a human’s interaction with the website, a browser extension or a different tool. It essentially is a form of gathering and copying data from the web, into a local or central database where it can later be retrieved from or analyzed.</a:t>
            </a:r>
            <a:endParaRPr>
              <a:solidFill>
                <a:schemeClr val="dk1"/>
              </a:solidFill>
            </a:endParaRPr>
          </a:p>
          <a:p>
            <a:pPr indent="0" lvl="0" marL="0" rtl="0" algn="l">
              <a:spcBef>
                <a:spcPts val="0"/>
              </a:spcBef>
              <a:spcAft>
                <a:spcPts val="0"/>
              </a:spcAft>
              <a:buNone/>
            </a:pPr>
            <a:r>
              <a:t/>
            </a:r>
            <a:endParaRPr/>
          </a:p>
          <a:p>
            <a:pPr indent="0" lvl="0" marL="0" rtl="0" algn="just">
              <a:lnSpc>
                <a:spcPct val="115000"/>
              </a:lnSpc>
              <a:spcBef>
                <a:spcPts val="0"/>
              </a:spcBef>
              <a:spcAft>
                <a:spcPts val="0"/>
              </a:spcAft>
              <a:buNone/>
            </a:pPr>
            <a:r>
              <a:rPr lang="es-419">
                <a:solidFill>
                  <a:schemeClr val="dk1"/>
                </a:solidFill>
              </a:rPr>
              <a:t>The applications of web scraping reach a big range of sectors with many different purposes. The different sectors that consume web data go from real estate, travel agencies, recruitment firms to research, e-commerce industry being the biggest consumer. The uses for web scraping include, news and other content scraping, contact scraping, research, price comparison, market study, brand monitoring, website change detection, among others.</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597745d92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597745d92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t/>
            </a:r>
            <a:endParaRPr>
              <a:solidFill>
                <a:schemeClr val="dk1"/>
              </a:solidFill>
            </a:endParaRPr>
          </a:p>
          <a:p>
            <a:pPr indent="0" lvl="0" marL="0" rtl="0" algn="just">
              <a:lnSpc>
                <a:spcPct val="115000"/>
              </a:lnSpc>
              <a:spcBef>
                <a:spcPts val="0"/>
              </a:spcBef>
              <a:spcAft>
                <a:spcPts val="0"/>
              </a:spcAft>
              <a:buNone/>
            </a:pPr>
            <a:r>
              <a:rPr lang="es-419">
                <a:solidFill>
                  <a:schemeClr val="dk1"/>
                </a:solidFill>
              </a:rPr>
              <a:t>The scraping, as mentioned before, was done over the website </a:t>
            </a:r>
            <a:r>
              <a:rPr i="1" lang="es-419">
                <a:solidFill>
                  <a:schemeClr val="dk1"/>
                </a:solidFill>
              </a:rPr>
              <a:t>OpenProcessing</a:t>
            </a:r>
            <a:r>
              <a:rPr lang="es-419">
                <a:solidFill>
                  <a:schemeClr val="dk1"/>
                </a:solidFill>
              </a:rPr>
              <a:t>, with a script that works directly on a web browser and simulates what a person would do while navigating the site. In this case, the script was written in the programming language </a:t>
            </a:r>
            <a:r>
              <a:rPr i="1" lang="es-419">
                <a:solidFill>
                  <a:schemeClr val="dk1"/>
                </a:solidFill>
              </a:rPr>
              <a:t>python</a:t>
            </a:r>
            <a:r>
              <a:rPr lang="es-419">
                <a:solidFill>
                  <a:schemeClr val="dk1"/>
                </a:solidFill>
              </a:rPr>
              <a:t> and the library </a:t>
            </a:r>
            <a:r>
              <a:rPr i="1" lang="es-419">
                <a:solidFill>
                  <a:schemeClr val="dk1"/>
                </a:solidFill>
              </a:rPr>
              <a:t>Selenium</a:t>
            </a:r>
            <a:r>
              <a:rPr lang="es-419">
                <a:solidFill>
                  <a:schemeClr val="dk1"/>
                </a:solidFill>
              </a:rPr>
              <a:t> was used to perform the different actions on the website and everything related to the scraping itself, and it was programmed to run on an instance of the web browser </a:t>
            </a:r>
            <a:r>
              <a:rPr i="1" lang="es-419">
                <a:solidFill>
                  <a:schemeClr val="dk1"/>
                </a:solidFill>
              </a:rPr>
              <a:t>Firefox</a:t>
            </a:r>
            <a:r>
              <a:rPr lang="es-419">
                <a:solidFill>
                  <a:schemeClr val="dk1"/>
                </a:solidFill>
              </a:rPr>
              <a:t>.</a:t>
            </a:r>
            <a:endParaRPr>
              <a:solidFill>
                <a:schemeClr val="dk1"/>
              </a:solidFill>
            </a:endParaRPr>
          </a:p>
          <a:p>
            <a:pPr indent="0" lvl="0" marL="0" rtl="0" algn="just">
              <a:lnSpc>
                <a:spcPct val="115000"/>
              </a:lnSpc>
              <a:spcBef>
                <a:spcPts val="0"/>
              </a:spcBef>
              <a:spcAft>
                <a:spcPts val="0"/>
              </a:spcAft>
              <a:buNone/>
            </a:pPr>
            <a:r>
              <a:t/>
            </a:r>
            <a:endParaRPr>
              <a:solidFill>
                <a:schemeClr val="dk1"/>
              </a:solidFill>
            </a:endParaRPr>
          </a:p>
          <a:p>
            <a:pPr indent="0" lvl="0" marL="0" rtl="0" algn="just">
              <a:lnSpc>
                <a:spcPct val="115000"/>
              </a:lnSpc>
              <a:spcBef>
                <a:spcPts val="0"/>
              </a:spcBef>
              <a:spcAft>
                <a:spcPts val="0"/>
              </a:spcAft>
              <a:buNone/>
            </a:pPr>
            <a:r>
              <a:rPr lang="es-419">
                <a:solidFill>
                  <a:schemeClr val="dk1"/>
                </a:solidFill>
              </a:rPr>
              <a:t>2 phases – link collection and project downloading</a:t>
            </a:r>
            <a:endParaRPr>
              <a:solidFill>
                <a:schemeClr val="dk1"/>
              </a:solidFill>
            </a:endParaRPr>
          </a:p>
          <a:p>
            <a:pPr indent="0" lvl="0" marL="0" rtl="0" algn="just">
              <a:lnSpc>
                <a:spcPct val="115000"/>
              </a:lnSpc>
              <a:spcBef>
                <a:spcPts val="0"/>
              </a:spcBef>
              <a:spcAft>
                <a:spcPts val="0"/>
              </a:spcAft>
              <a:buNone/>
            </a:pPr>
            <a:r>
              <a:t/>
            </a:r>
            <a:endParaRPr>
              <a:solidFill>
                <a:schemeClr val="dk1"/>
              </a:solidFill>
            </a:endParaRPr>
          </a:p>
          <a:p>
            <a:pPr indent="0" lvl="0" marL="0" rtl="0" algn="just">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597745d92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597745d92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CLOC</a:t>
            </a:r>
            <a:endParaRPr/>
          </a:p>
          <a:p>
            <a:pPr indent="0" lvl="0" marL="0" rtl="0" algn="l">
              <a:spcBef>
                <a:spcPts val="0"/>
              </a:spcBef>
              <a:spcAft>
                <a:spcPts val="0"/>
              </a:spcAft>
              <a:buNone/>
            </a:pPr>
            <a:r>
              <a:rPr lang="es-419"/>
              <a:t>– counts files and categorizes them in languages/filetype</a:t>
            </a:r>
            <a:endParaRPr/>
          </a:p>
          <a:p>
            <a:pPr indent="0" lvl="0" marL="0" rtl="0" algn="l">
              <a:spcBef>
                <a:spcPts val="0"/>
              </a:spcBef>
              <a:spcAft>
                <a:spcPts val="0"/>
              </a:spcAft>
              <a:buNone/>
            </a:pPr>
            <a:r>
              <a:rPr lang="es-419"/>
              <a:t>– counts lines of code and comments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e4d1235d6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e4d1235d6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s-419"/>
              <a:t>CR - Complexity report</a:t>
            </a:r>
            <a:endParaRPr/>
          </a:p>
          <a:p>
            <a:pPr indent="0" lvl="0" marL="0" rtl="0" algn="l">
              <a:spcBef>
                <a:spcPts val="0"/>
              </a:spcBef>
              <a:spcAft>
                <a:spcPts val="0"/>
              </a:spcAft>
              <a:buNone/>
            </a:pPr>
            <a:r>
              <a:rPr lang="es-419"/>
              <a:t>– for JS </a:t>
            </a:r>
            <a:endParaRPr/>
          </a:p>
          <a:p>
            <a:pPr indent="0" lvl="0" marL="0" rtl="0" algn="l">
              <a:spcBef>
                <a:spcPts val="0"/>
              </a:spcBef>
              <a:spcAft>
                <a:spcPts val="0"/>
              </a:spcAft>
              <a:buNone/>
            </a:pPr>
            <a:r>
              <a:rPr lang="es-419"/>
              <a:t>– looks into files, gives many metrics</a:t>
            </a:r>
            <a:endParaRPr/>
          </a:p>
          <a:p>
            <a:pPr indent="-298450" lvl="0" marL="457200" rtl="0" algn="l">
              <a:spcBef>
                <a:spcPts val="0"/>
              </a:spcBef>
              <a:spcAft>
                <a:spcPts val="0"/>
              </a:spcAft>
              <a:buSzPts val="1100"/>
              <a:buChar char="-"/>
            </a:pPr>
            <a:r>
              <a:rPr lang="es-419"/>
              <a:t>lines of code, number of parameters, cyclomatic complexity, cyclomatic complexity density, halstead metrics, maintainability index</a:t>
            </a:r>
            <a:endParaRPr/>
          </a:p>
          <a:p>
            <a:pPr indent="0" lvl="0" marL="0" rtl="0" algn="l">
              <a:spcBef>
                <a:spcPts val="0"/>
              </a:spcBef>
              <a:spcAft>
                <a:spcPts val="0"/>
              </a:spcAft>
              <a:buNone/>
            </a:pPr>
            <a:r>
              <a:rPr lang="es-419"/>
              <a:t>– looks into funcs in files</a:t>
            </a:r>
            <a:endParaRPr/>
          </a:p>
          <a:p>
            <a:pPr indent="0" lvl="0" marL="0" rtl="0" algn="l">
              <a:spcBef>
                <a:spcPts val="0"/>
              </a:spcBef>
              <a:spcAft>
                <a:spcPts val="0"/>
              </a:spcAft>
              <a:buNone/>
            </a:pPr>
            <a:r>
              <a:t/>
            </a:r>
            <a:endParaRPr/>
          </a:p>
          <a:p>
            <a:pPr indent="0" lvl="0" marL="0" rtl="0" algn="l">
              <a:spcBef>
                <a:spcPts val="0"/>
              </a:spcBef>
              <a:spcAft>
                <a:spcPts val="0"/>
              </a:spcAft>
              <a:buNone/>
            </a:pPr>
            <a:r>
              <a:rPr lang="es-419"/>
              <a:t>complexity-report is just a node.js-based command-line wrapper around escomplex, which is the library that performs the actual analysis work. Code is passed to escomplex in the form of syntax trees that have been generated with esprima, the popular JavaScript parser.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2"/>
              </a:buClr>
              <a:buSzPts val="1600"/>
              <a:buNone/>
              <a:defRPr sz="1600">
                <a:solidFill>
                  <a:schemeClr val="lt2"/>
                </a:solidFill>
              </a:defRPr>
            </a:lvl1pPr>
            <a:lvl2pPr lvl="1" rtl="0">
              <a:lnSpc>
                <a:spcPct val="100000"/>
              </a:lnSpc>
              <a:spcBef>
                <a:spcPts val="0"/>
              </a:spcBef>
              <a:spcAft>
                <a:spcPts val="0"/>
              </a:spcAft>
              <a:buClr>
                <a:schemeClr val="lt2"/>
              </a:buClr>
              <a:buSzPts val="1600"/>
              <a:buNone/>
              <a:defRPr sz="1600">
                <a:solidFill>
                  <a:schemeClr val="lt2"/>
                </a:solidFill>
              </a:defRPr>
            </a:lvl2pPr>
            <a:lvl3pPr lvl="2" rtl="0">
              <a:lnSpc>
                <a:spcPct val="100000"/>
              </a:lnSpc>
              <a:spcBef>
                <a:spcPts val="0"/>
              </a:spcBef>
              <a:spcAft>
                <a:spcPts val="0"/>
              </a:spcAft>
              <a:buClr>
                <a:schemeClr val="lt2"/>
              </a:buClr>
              <a:buSzPts val="1600"/>
              <a:buNone/>
              <a:defRPr sz="1600">
                <a:solidFill>
                  <a:schemeClr val="lt2"/>
                </a:solidFill>
              </a:defRPr>
            </a:lvl3pPr>
            <a:lvl4pPr lvl="3" rtl="0">
              <a:lnSpc>
                <a:spcPct val="100000"/>
              </a:lnSpc>
              <a:spcBef>
                <a:spcPts val="0"/>
              </a:spcBef>
              <a:spcAft>
                <a:spcPts val="0"/>
              </a:spcAft>
              <a:buClr>
                <a:schemeClr val="lt2"/>
              </a:buClr>
              <a:buSzPts val="1600"/>
              <a:buNone/>
              <a:defRPr sz="1600">
                <a:solidFill>
                  <a:schemeClr val="lt2"/>
                </a:solidFill>
              </a:defRPr>
            </a:lvl4pPr>
            <a:lvl5pPr lvl="4" rtl="0">
              <a:lnSpc>
                <a:spcPct val="100000"/>
              </a:lnSpc>
              <a:spcBef>
                <a:spcPts val="0"/>
              </a:spcBef>
              <a:spcAft>
                <a:spcPts val="0"/>
              </a:spcAft>
              <a:buClr>
                <a:schemeClr val="lt2"/>
              </a:buClr>
              <a:buSzPts val="1600"/>
              <a:buNone/>
              <a:defRPr sz="1600">
                <a:solidFill>
                  <a:schemeClr val="lt2"/>
                </a:solidFill>
              </a:defRPr>
            </a:lvl5pPr>
            <a:lvl6pPr lvl="5" rtl="0">
              <a:lnSpc>
                <a:spcPct val="100000"/>
              </a:lnSpc>
              <a:spcBef>
                <a:spcPts val="0"/>
              </a:spcBef>
              <a:spcAft>
                <a:spcPts val="0"/>
              </a:spcAft>
              <a:buClr>
                <a:schemeClr val="lt2"/>
              </a:buClr>
              <a:buSzPts val="1600"/>
              <a:buNone/>
              <a:defRPr sz="1600">
                <a:solidFill>
                  <a:schemeClr val="lt2"/>
                </a:solidFill>
              </a:defRPr>
            </a:lvl6pPr>
            <a:lvl7pPr lvl="6" rtl="0">
              <a:lnSpc>
                <a:spcPct val="100000"/>
              </a:lnSpc>
              <a:spcBef>
                <a:spcPts val="0"/>
              </a:spcBef>
              <a:spcAft>
                <a:spcPts val="0"/>
              </a:spcAft>
              <a:buClr>
                <a:schemeClr val="lt2"/>
              </a:buClr>
              <a:buSzPts val="1600"/>
              <a:buNone/>
              <a:defRPr sz="1600">
                <a:solidFill>
                  <a:schemeClr val="lt2"/>
                </a:solidFill>
              </a:defRPr>
            </a:lvl7pPr>
            <a:lvl8pPr lvl="7" rtl="0">
              <a:lnSpc>
                <a:spcPct val="100000"/>
              </a:lnSpc>
              <a:spcBef>
                <a:spcPts val="0"/>
              </a:spcBef>
              <a:spcAft>
                <a:spcPts val="0"/>
              </a:spcAft>
              <a:buClr>
                <a:schemeClr val="lt2"/>
              </a:buClr>
              <a:buSzPts val="1600"/>
              <a:buNone/>
              <a:defRPr sz="1600">
                <a:solidFill>
                  <a:schemeClr val="lt2"/>
                </a:solidFill>
              </a:defRPr>
            </a:lvl8pPr>
            <a:lvl9pPr lvl="8" rtl="0">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10000"/>
              <a:buNone/>
              <a:defRPr sz="10000">
                <a:solidFill>
                  <a:schemeClr val="lt1"/>
                </a:solidFill>
              </a:defRPr>
            </a:lvl1pPr>
            <a:lvl2pPr lvl="1" rtl="0">
              <a:spcBef>
                <a:spcPts val="0"/>
              </a:spcBef>
              <a:spcAft>
                <a:spcPts val="0"/>
              </a:spcAft>
              <a:buClr>
                <a:schemeClr val="lt1"/>
              </a:buClr>
              <a:buSzPts val="10000"/>
              <a:buNone/>
              <a:defRPr sz="10000">
                <a:solidFill>
                  <a:schemeClr val="lt1"/>
                </a:solidFill>
              </a:defRPr>
            </a:lvl2pPr>
            <a:lvl3pPr lvl="2" rtl="0">
              <a:spcBef>
                <a:spcPts val="0"/>
              </a:spcBef>
              <a:spcAft>
                <a:spcPts val="0"/>
              </a:spcAft>
              <a:buClr>
                <a:schemeClr val="lt1"/>
              </a:buClr>
              <a:buSzPts val="10000"/>
              <a:buNone/>
              <a:defRPr sz="10000">
                <a:solidFill>
                  <a:schemeClr val="lt1"/>
                </a:solidFill>
              </a:defRPr>
            </a:lvl3pPr>
            <a:lvl4pPr lvl="3" rtl="0">
              <a:spcBef>
                <a:spcPts val="0"/>
              </a:spcBef>
              <a:spcAft>
                <a:spcPts val="0"/>
              </a:spcAft>
              <a:buClr>
                <a:schemeClr val="lt1"/>
              </a:buClr>
              <a:buSzPts val="10000"/>
              <a:buNone/>
              <a:defRPr sz="10000">
                <a:solidFill>
                  <a:schemeClr val="lt1"/>
                </a:solidFill>
              </a:defRPr>
            </a:lvl4pPr>
            <a:lvl5pPr lvl="4" rtl="0">
              <a:spcBef>
                <a:spcPts val="0"/>
              </a:spcBef>
              <a:spcAft>
                <a:spcPts val="0"/>
              </a:spcAft>
              <a:buClr>
                <a:schemeClr val="lt1"/>
              </a:buClr>
              <a:buSzPts val="10000"/>
              <a:buNone/>
              <a:defRPr sz="10000">
                <a:solidFill>
                  <a:schemeClr val="lt1"/>
                </a:solidFill>
              </a:defRPr>
            </a:lvl5pPr>
            <a:lvl6pPr lvl="5" rtl="0">
              <a:spcBef>
                <a:spcPts val="0"/>
              </a:spcBef>
              <a:spcAft>
                <a:spcPts val="0"/>
              </a:spcAft>
              <a:buClr>
                <a:schemeClr val="lt1"/>
              </a:buClr>
              <a:buSzPts val="10000"/>
              <a:buNone/>
              <a:defRPr sz="10000">
                <a:solidFill>
                  <a:schemeClr val="lt1"/>
                </a:solidFill>
              </a:defRPr>
            </a:lvl6pPr>
            <a:lvl7pPr lvl="6" rtl="0">
              <a:spcBef>
                <a:spcPts val="0"/>
              </a:spcBef>
              <a:spcAft>
                <a:spcPts val="0"/>
              </a:spcAft>
              <a:buClr>
                <a:schemeClr val="lt1"/>
              </a:buClr>
              <a:buSzPts val="10000"/>
              <a:buNone/>
              <a:defRPr sz="10000">
                <a:solidFill>
                  <a:schemeClr val="lt1"/>
                </a:solidFill>
              </a:defRPr>
            </a:lvl7pPr>
            <a:lvl8pPr lvl="7" rtl="0">
              <a:spcBef>
                <a:spcPts val="0"/>
              </a:spcBef>
              <a:spcAft>
                <a:spcPts val="0"/>
              </a:spcAft>
              <a:buClr>
                <a:schemeClr val="lt1"/>
              </a:buClr>
              <a:buSzPts val="10000"/>
              <a:buNone/>
              <a:defRPr sz="10000">
                <a:solidFill>
                  <a:schemeClr val="lt1"/>
                </a:solidFill>
              </a:defRPr>
            </a:lvl8pPr>
            <a:lvl9pPr lvl="8" rtl="0">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accent2"/>
              </a:buClr>
              <a:buSzPts val="1600"/>
              <a:buNone/>
              <a:defRPr sz="1600">
                <a:solidFill>
                  <a:schemeClr val="accent2"/>
                </a:solidFill>
              </a:defRPr>
            </a:lvl1pPr>
            <a:lvl2pPr lvl="1" rtl="0">
              <a:lnSpc>
                <a:spcPct val="100000"/>
              </a:lnSpc>
              <a:spcBef>
                <a:spcPts val="0"/>
              </a:spcBef>
              <a:spcAft>
                <a:spcPts val="0"/>
              </a:spcAft>
              <a:buClr>
                <a:schemeClr val="accent2"/>
              </a:buClr>
              <a:buSzPts val="1600"/>
              <a:buNone/>
              <a:defRPr sz="1600">
                <a:solidFill>
                  <a:schemeClr val="accent2"/>
                </a:solidFill>
              </a:defRPr>
            </a:lvl2pPr>
            <a:lvl3pPr lvl="2" rtl="0">
              <a:lnSpc>
                <a:spcPct val="100000"/>
              </a:lnSpc>
              <a:spcBef>
                <a:spcPts val="0"/>
              </a:spcBef>
              <a:spcAft>
                <a:spcPts val="0"/>
              </a:spcAft>
              <a:buClr>
                <a:schemeClr val="accent2"/>
              </a:buClr>
              <a:buSzPts val="1600"/>
              <a:buNone/>
              <a:defRPr sz="1600">
                <a:solidFill>
                  <a:schemeClr val="accent2"/>
                </a:solidFill>
              </a:defRPr>
            </a:lvl3pPr>
            <a:lvl4pPr lvl="3" rtl="0">
              <a:lnSpc>
                <a:spcPct val="100000"/>
              </a:lnSpc>
              <a:spcBef>
                <a:spcPts val="0"/>
              </a:spcBef>
              <a:spcAft>
                <a:spcPts val="0"/>
              </a:spcAft>
              <a:buClr>
                <a:schemeClr val="accent2"/>
              </a:buClr>
              <a:buSzPts val="1600"/>
              <a:buNone/>
              <a:defRPr sz="1600">
                <a:solidFill>
                  <a:schemeClr val="accent2"/>
                </a:solidFill>
              </a:defRPr>
            </a:lvl4pPr>
            <a:lvl5pPr lvl="4" rtl="0">
              <a:lnSpc>
                <a:spcPct val="100000"/>
              </a:lnSpc>
              <a:spcBef>
                <a:spcPts val="0"/>
              </a:spcBef>
              <a:spcAft>
                <a:spcPts val="0"/>
              </a:spcAft>
              <a:buClr>
                <a:schemeClr val="accent2"/>
              </a:buClr>
              <a:buSzPts val="1600"/>
              <a:buNone/>
              <a:defRPr sz="1600">
                <a:solidFill>
                  <a:schemeClr val="accent2"/>
                </a:solidFill>
              </a:defRPr>
            </a:lvl5pPr>
            <a:lvl6pPr lvl="5" rtl="0">
              <a:lnSpc>
                <a:spcPct val="100000"/>
              </a:lnSpc>
              <a:spcBef>
                <a:spcPts val="0"/>
              </a:spcBef>
              <a:spcAft>
                <a:spcPts val="0"/>
              </a:spcAft>
              <a:buClr>
                <a:schemeClr val="accent2"/>
              </a:buClr>
              <a:buSzPts val="1600"/>
              <a:buNone/>
              <a:defRPr sz="1600">
                <a:solidFill>
                  <a:schemeClr val="accent2"/>
                </a:solidFill>
              </a:defRPr>
            </a:lvl6pPr>
            <a:lvl7pPr lvl="6" rtl="0">
              <a:lnSpc>
                <a:spcPct val="100000"/>
              </a:lnSpc>
              <a:spcBef>
                <a:spcPts val="0"/>
              </a:spcBef>
              <a:spcAft>
                <a:spcPts val="0"/>
              </a:spcAft>
              <a:buClr>
                <a:schemeClr val="accent2"/>
              </a:buClr>
              <a:buSzPts val="1600"/>
              <a:buNone/>
              <a:defRPr sz="1600">
                <a:solidFill>
                  <a:schemeClr val="accent2"/>
                </a:solidFill>
              </a:defRPr>
            </a:lvl7pPr>
            <a:lvl8pPr lvl="7" rtl="0">
              <a:lnSpc>
                <a:spcPct val="100000"/>
              </a:lnSpc>
              <a:spcBef>
                <a:spcPts val="0"/>
              </a:spcBef>
              <a:spcAft>
                <a:spcPts val="0"/>
              </a:spcAft>
              <a:buClr>
                <a:schemeClr val="accent2"/>
              </a:buClr>
              <a:buSzPts val="1600"/>
              <a:buNone/>
              <a:defRPr sz="1600">
                <a:solidFill>
                  <a:schemeClr val="accent2"/>
                </a:solidFill>
              </a:defRPr>
            </a:lvl8pPr>
            <a:lvl9pPr lvl="8" rtl="0">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latin typeface="Roboto"/>
                <a:ea typeface="Roboto"/>
                <a:cs typeface="Roboto"/>
                <a:sym typeface="Roboto"/>
              </a:defRPr>
            </a:lvl1pPr>
            <a:lvl2pPr lvl="1" rtl="0" algn="r">
              <a:buNone/>
              <a:defRPr sz="1000">
                <a:solidFill>
                  <a:schemeClr val="dk2"/>
                </a:solidFill>
                <a:latin typeface="Roboto"/>
                <a:ea typeface="Roboto"/>
                <a:cs typeface="Roboto"/>
                <a:sym typeface="Roboto"/>
              </a:defRPr>
            </a:lvl2pPr>
            <a:lvl3pPr lvl="2" rtl="0" algn="r">
              <a:buNone/>
              <a:defRPr sz="1000">
                <a:solidFill>
                  <a:schemeClr val="dk2"/>
                </a:solidFill>
                <a:latin typeface="Roboto"/>
                <a:ea typeface="Roboto"/>
                <a:cs typeface="Roboto"/>
                <a:sym typeface="Roboto"/>
              </a:defRPr>
            </a:lvl3pPr>
            <a:lvl4pPr lvl="3" rtl="0" algn="r">
              <a:buNone/>
              <a:defRPr sz="1000">
                <a:solidFill>
                  <a:schemeClr val="dk2"/>
                </a:solidFill>
                <a:latin typeface="Roboto"/>
                <a:ea typeface="Roboto"/>
                <a:cs typeface="Roboto"/>
                <a:sym typeface="Roboto"/>
              </a:defRPr>
            </a:lvl4pPr>
            <a:lvl5pPr lvl="4" rtl="0" algn="r">
              <a:buNone/>
              <a:defRPr sz="1000">
                <a:solidFill>
                  <a:schemeClr val="dk2"/>
                </a:solidFill>
                <a:latin typeface="Roboto"/>
                <a:ea typeface="Roboto"/>
                <a:cs typeface="Roboto"/>
                <a:sym typeface="Roboto"/>
              </a:defRPr>
            </a:lvl5pPr>
            <a:lvl6pPr lvl="5" rtl="0" algn="r">
              <a:buNone/>
              <a:defRPr sz="1000">
                <a:solidFill>
                  <a:schemeClr val="dk2"/>
                </a:solidFill>
                <a:latin typeface="Roboto"/>
                <a:ea typeface="Roboto"/>
                <a:cs typeface="Roboto"/>
                <a:sym typeface="Roboto"/>
              </a:defRPr>
            </a:lvl6pPr>
            <a:lvl7pPr lvl="6" rtl="0" algn="r">
              <a:buNone/>
              <a:defRPr sz="1000">
                <a:solidFill>
                  <a:schemeClr val="dk2"/>
                </a:solidFill>
                <a:latin typeface="Roboto"/>
                <a:ea typeface="Roboto"/>
                <a:cs typeface="Roboto"/>
                <a:sym typeface="Roboto"/>
              </a:defRPr>
            </a:lvl7pPr>
            <a:lvl8pPr lvl="7" rtl="0" algn="r">
              <a:buNone/>
              <a:defRPr sz="1000">
                <a:solidFill>
                  <a:schemeClr val="dk2"/>
                </a:solidFill>
                <a:latin typeface="Roboto"/>
                <a:ea typeface="Roboto"/>
                <a:cs typeface="Roboto"/>
                <a:sym typeface="Roboto"/>
              </a:defRPr>
            </a:lvl8pPr>
            <a:lvl9pPr lvl="8" rtl="0"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2.png"/><Relationship Id="rId6"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4.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openprocessing.org/" TargetMode="Externa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Understanding Creative Coding characteristics: </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fontScale="40000" lnSpcReduction="20000"/>
          </a:bodyPr>
          <a:lstStyle/>
          <a:p>
            <a:pPr indent="0" lvl="0" marL="0" rtl="0" algn="l">
              <a:spcBef>
                <a:spcPts val="0"/>
              </a:spcBef>
              <a:spcAft>
                <a:spcPts val="0"/>
              </a:spcAft>
              <a:buNone/>
            </a:pPr>
            <a:r>
              <a:rPr lang="es-419" sz="5200">
                <a:solidFill>
                  <a:schemeClr val="dk1"/>
                </a:solidFill>
              </a:rPr>
              <a:t>a large-scale scraping and analysis of open-source projects</a:t>
            </a:r>
            <a:endParaRPr/>
          </a:p>
        </p:txBody>
      </p:sp>
      <p:sp>
        <p:nvSpPr>
          <p:cNvPr id="66" name="Google Shape;66;p13"/>
          <p:cNvSpPr txBox="1"/>
          <p:nvPr/>
        </p:nvSpPr>
        <p:spPr>
          <a:xfrm>
            <a:off x="5005200" y="3313700"/>
            <a:ext cx="3827100" cy="1293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s-419" sz="1200">
                <a:solidFill>
                  <a:schemeClr val="accent3"/>
                </a:solidFill>
                <a:latin typeface="Roboto"/>
                <a:ea typeface="Roboto"/>
                <a:cs typeface="Roboto"/>
                <a:sym typeface="Roboto"/>
              </a:rPr>
              <a:t>Candidate</a:t>
            </a:r>
            <a:endParaRPr sz="1200">
              <a:solidFill>
                <a:schemeClr val="accent3"/>
              </a:solidFill>
              <a:latin typeface="Roboto"/>
              <a:ea typeface="Roboto"/>
              <a:cs typeface="Roboto"/>
              <a:sym typeface="Roboto"/>
            </a:endParaRPr>
          </a:p>
          <a:p>
            <a:pPr indent="0" lvl="0" marL="0" rtl="0" algn="r">
              <a:spcBef>
                <a:spcPts val="0"/>
              </a:spcBef>
              <a:spcAft>
                <a:spcPts val="0"/>
              </a:spcAft>
              <a:buNone/>
            </a:pPr>
            <a:r>
              <a:rPr lang="es-419" sz="1200">
                <a:solidFill>
                  <a:schemeClr val="accent3"/>
                </a:solidFill>
                <a:latin typeface="Roboto"/>
                <a:ea typeface="Roboto"/>
                <a:cs typeface="Roboto"/>
                <a:sym typeface="Roboto"/>
              </a:rPr>
              <a:t>Shantal - Marie Fabri Genskowsky</a:t>
            </a:r>
            <a:endParaRPr sz="1200">
              <a:solidFill>
                <a:schemeClr val="accent3"/>
              </a:solidFill>
              <a:latin typeface="Roboto"/>
              <a:ea typeface="Roboto"/>
              <a:cs typeface="Roboto"/>
              <a:sym typeface="Roboto"/>
            </a:endParaRPr>
          </a:p>
          <a:p>
            <a:pPr indent="0" lvl="0" marL="0" rtl="0" algn="r">
              <a:spcBef>
                <a:spcPts val="0"/>
              </a:spcBef>
              <a:spcAft>
                <a:spcPts val="0"/>
              </a:spcAft>
              <a:buNone/>
            </a:pPr>
            <a:r>
              <a:t/>
            </a:r>
            <a:endParaRPr sz="1200">
              <a:solidFill>
                <a:schemeClr val="accent3"/>
              </a:solidFill>
              <a:latin typeface="Roboto"/>
              <a:ea typeface="Roboto"/>
              <a:cs typeface="Roboto"/>
              <a:sym typeface="Roboto"/>
            </a:endParaRPr>
          </a:p>
          <a:p>
            <a:pPr indent="0" lvl="0" marL="0" rtl="0" algn="r">
              <a:spcBef>
                <a:spcPts val="0"/>
              </a:spcBef>
              <a:spcAft>
                <a:spcPts val="0"/>
              </a:spcAft>
              <a:buNone/>
            </a:pPr>
            <a:r>
              <a:rPr lang="es-419" sz="1200">
                <a:solidFill>
                  <a:schemeClr val="accent3"/>
                </a:solidFill>
                <a:latin typeface="Roboto"/>
                <a:ea typeface="Roboto"/>
                <a:cs typeface="Roboto"/>
                <a:sym typeface="Roboto"/>
              </a:rPr>
              <a:t>Supervisors </a:t>
            </a:r>
            <a:endParaRPr sz="1200">
              <a:solidFill>
                <a:schemeClr val="accent3"/>
              </a:solidFill>
              <a:latin typeface="Roboto"/>
              <a:ea typeface="Roboto"/>
              <a:cs typeface="Roboto"/>
              <a:sym typeface="Roboto"/>
            </a:endParaRPr>
          </a:p>
          <a:p>
            <a:pPr indent="0" lvl="0" marL="0" rtl="0" algn="r">
              <a:spcBef>
                <a:spcPts val="0"/>
              </a:spcBef>
              <a:spcAft>
                <a:spcPts val="0"/>
              </a:spcAft>
              <a:buNone/>
            </a:pPr>
            <a:r>
              <a:rPr lang="es-419" sz="1200">
                <a:solidFill>
                  <a:schemeClr val="accent3"/>
                </a:solidFill>
                <a:latin typeface="Roboto"/>
                <a:ea typeface="Roboto"/>
                <a:cs typeface="Roboto"/>
                <a:sym typeface="Roboto"/>
              </a:rPr>
              <a:t>Luigi De Russis</a:t>
            </a:r>
            <a:endParaRPr sz="1200">
              <a:solidFill>
                <a:schemeClr val="accent3"/>
              </a:solidFill>
              <a:latin typeface="Roboto"/>
              <a:ea typeface="Roboto"/>
              <a:cs typeface="Roboto"/>
              <a:sym typeface="Roboto"/>
            </a:endParaRPr>
          </a:p>
          <a:p>
            <a:pPr indent="0" lvl="0" marL="0" rtl="0" algn="r">
              <a:spcBef>
                <a:spcPts val="0"/>
              </a:spcBef>
              <a:spcAft>
                <a:spcPts val="0"/>
              </a:spcAft>
              <a:buNone/>
            </a:pPr>
            <a:r>
              <a:rPr lang="es-419" sz="1200">
                <a:solidFill>
                  <a:schemeClr val="accent3"/>
                </a:solidFill>
                <a:latin typeface="Roboto"/>
                <a:ea typeface="Roboto"/>
                <a:cs typeface="Roboto"/>
                <a:sym typeface="Roboto"/>
              </a:rPr>
              <a:t>Juan Pablo Saenz Moreno</a:t>
            </a:r>
            <a:endParaRPr sz="1200">
              <a:solidFill>
                <a:schemeClr val="accent3"/>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2"/>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Analysis of CLoC results</a:t>
            </a:r>
            <a:endParaRPr/>
          </a:p>
        </p:txBody>
      </p:sp>
      <p:sp>
        <p:nvSpPr>
          <p:cNvPr id="135" name="Google Shape;135;p22"/>
          <p:cNvSpPr txBox="1"/>
          <p:nvPr>
            <p:ph idx="1" type="body"/>
          </p:nvPr>
        </p:nvSpPr>
        <p:spPr>
          <a:xfrm>
            <a:off x="311700" y="1505700"/>
            <a:ext cx="4833900" cy="30762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None/>
            </a:pPr>
            <a:r>
              <a:rPr lang="es-419" sz="1207"/>
              <a:t>JavaScript, HTML and Arduino Sketch (Processing), together about 97% of all files.</a:t>
            </a:r>
            <a:endParaRPr sz="1207"/>
          </a:p>
          <a:p>
            <a:pPr indent="0" lvl="0" marL="0" rtl="0" algn="just">
              <a:lnSpc>
                <a:spcPct val="95000"/>
              </a:lnSpc>
              <a:spcBef>
                <a:spcPts val="1200"/>
              </a:spcBef>
              <a:spcAft>
                <a:spcPts val="0"/>
              </a:spcAft>
              <a:buNone/>
            </a:pPr>
            <a:r>
              <a:t/>
            </a:r>
            <a:endParaRPr sz="1207"/>
          </a:p>
          <a:p>
            <a:pPr indent="0" lvl="0" marL="0" rtl="0" algn="just">
              <a:lnSpc>
                <a:spcPct val="95000"/>
              </a:lnSpc>
              <a:spcBef>
                <a:spcPts val="1200"/>
              </a:spcBef>
              <a:spcAft>
                <a:spcPts val="0"/>
              </a:spcAft>
              <a:buNone/>
            </a:pPr>
            <a:r>
              <a:rPr lang="es-419" sz="1207"/>
              <a:t>JavaScript files about 44% of all files, HTML </a:t>
            </a:r>
            <a:r>
              <a:rPr lang="es-419" sz="1207"/>
              <a:t>about </a:t>
            </a:r>
            <a:r>
              <a:rPr lang="es-419" sz="1207"/>
              <a:t>34% and Arduino Sketch </a:t>
            </a:r>
            <a:r>
              <a:rPr lang="es-419" sz="1207"/>
              <a:t>about </a:t>
            </a:r>
            <a:r>
              <a:rPr lang="es-419" sz="1207"/>
              <a:t>20%.</a:t>
            </a:r>
            <a:endParaRPr sz="1207"/>
          </a:p>
          <a:p>
            <a:pPr indent="0" lvl="0" marL="0" rtl="0" algn="just">
              <a:lnSpc>
                <a:spcPct val="95000"/>
              </a:lnSpc>
              <a:spcBef>
                <a:spcPts val="1200"/>
              </a:spcBef>
              <a:spcAft>
                <a:spcPts val="0"/>
              </a:spcAft>
              <a:buNone/>
            </a:pPr>
            <a:r>
              <a:t/>
            </a:r>
            <a:endParaRPr sz="1207"/>
          </a:p>
          <a:p>
            <a:pPr indent="0" lvl="0" marL="0" rtl="0" algn="just">
              <a:lnSpc>
                <a:spcPct val="95000"/>
              </a:lnSpc>
              <a:spcBef>
                <a:spcPts val="1200"/>
              </a:spcBef>
              <a:spcAft>
                <a:spcPts val="0"/>
              </a:spcAft>
              <a:buNone/>
            </a:pPr>
            <a:r>
              <a:rPr lang="es-419" sz="1207"/>
              <a:t>JS based sketches come paired with an HTML file that renders the sketch, the percentages are similar. Using this as an estimate of JS based sketches, a</a:t>
            </a:r>
            <a:r>
              <a:rPr lang="es-419" sz="1207"/>
              <a:t>bout 1/3 of sketches are Processing based, while about 2/3 are JavaScript based.</a:t>
            </a:r>
            <a:endParaRPr sz="1207"/>
          </a:p>
          <a:p>
            <a:pPr indent="0" lvl="0" marL="0" rtl="0" algn="just">
              <a:lnSpc>
                <a:spcPct val="95000"/>
              </a:lnSpc>
              <a:spcBef>
                <a:spcPts val="1200"/>
              </a:spcBef>
              <a:spcAft>
                <a:spcPts val="0"/>
              </a:spcAft>
              <a:buNone/>
            </a:pPr>
            <a:r>
              <a:t/>
            </a:r>
            <a:endParaRPr sz="1207"/>
          </a:p>
          <a:p>
            <a:pPr indent="0" lvl="0" marL="0" rtl="0" algn="just">
              <a:lnSpc>
                <a:spcPct val="95000"/>
              </a:lnSpc>
              <a:spcBef>
                <a:spcPts val="1200"/>
              </a:spcBef>
              <a:spcAft>
                <a:spcPts val="1200"/>
              </a:spcAft>
              <a:buNone/>
            </a:pPr>
            <a:r>
              <a:rPr lang="es-419" sz="1207"/>
              <a:t>For hearted sketches, higher counts and averages of lines of code and comments. And slightly higher use of external files.</a:t>
            </a:r>
            <a:endParaRPr sz="1207"/>
          </a:p>
        </p:txBody>
      </p:sp>
      <p:pic>
        <p:nvPicPr>
          <p:cNvPr id="136" name="Google Shape;136;p22"/>
          <p:cNvPicPr preferRelativeResize="0"/>
          <p:nvPr/>
        </p:nvPicPr>
        <p:blipFill>
          <a:blip r:embed="rId3">
            <a:alphaModFix/>
          </a:blip>
          <a:stretch>
            <a:fillRect/>
          </a:stretch>
        </p:blipFill>
        <p:spPr>
          <a:xfrm>
            <a:off x="5312175" y="1505700"/>
            <a:ext cx="3638651" cy="31252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3"/>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Analysis of CR results: functions and files</a:t>
            </a:r>
            <a:endParaRPr/>
          </a:p>
        </p:txBody>
      </p:sp>
      <p:pic>
        <p:nvPicPr>
          <p:cNvPr id="142" name="Google Shape;142;p23"/>
          <p:cNvPicPr preferRelativeResize="0"/>
          <p:nvPr/>
        </p:nvPicPr>
        <p:blipFill rotWithShape="1">
          <a:blip r:embed="rId3">
            <a:alphaModFix/>
          </a:blip>
          <a:srcRect b="0" l="1636" r="954" t="6463"/>
          <a:stretch/>
        </p:blipFill>
        <p:spPr>
          <a:xfrm>
            <a:off x="311725" y="3586300"/>
            <a:ext cx="4369300" cy="1145952"/>
          </a:xfrm>
          <a:prstGeom prst="rect">
            <a:avLst/>
          </a:prstGeom>
          <a:noFill/>
          <a:ln>
            <a:noFill/>
          </a:ln>
        </p:spPr>
      </p:pic>
      <p:pic>
        <p:nvPicPr>
          <p:cNvPr id="143" name="Google Shape;143;p23"/>
          <p:cNvPicPr preferRelativeResize="0"/>
          <p:nvPr/>
        </p:nvPicPr>
        <p:blipFill>
          <a:blip r:embed="rId4">
            <a:alphaModFix/>
          </a:blip>
          <a:stretch>
            <a:fillRect/>
          </a:stretch>
        </p:blipFill>
        <p:spPr>
          <a:xfrm>
            <a:off x="391775" y="1551026"/>
            <a:ext cx="1966875" cy="1748750"/>
          </a:xfrm>
          <a:prstGeom prst="rect">
            <a:avLst/>
          </a:prstGeom>
          <a:noFill/>
          <a:ln>
            <a:noFill/>
          </a:ln>
        </p:spPr>
      </p:pic>
      <p:pic>
        <p:nvPicPr>
          <p:cNvPr id="144" name="Google Shape;144;p23"/>
          <p:cNvPicPr preferRelativeResize="0"/>
          <p:nvPr/>
        </p:nvPicPr>
        <p:blipFill>
          <a:blip r:embed="rId5">
            <a:alphaModFix/>
          </a:blip>
          <a:stretch>
            <a:fillRect/>
          </a:stretch>
        </p:blipFill>
        <p:spPr>
          <a:xfrm>
            <a:off x="2760859" y="1551026"/>
            <a:ext cx="1604092" cy="1748750"/>
          </a:xfrm>
          <a:prstGeom prst="rect">
            <a:avLst/>
          </a:prstGeom>
          <a:noFill/>
          <a:ln>
            <a:noFill/>
          </a:ln>
        </p:spPr>
      </p:pic>
      <p:sp>
        <p:nvSpPr>
          <p:cNvPr id="145" name="Google Shape;145;p23"/>
          <p:cNvSpPr txBox="1"/>
          <p:nvPr>
            <p:ph idx="2" type="body"/>
          </p:nvPr>
        </p:nvSpPr>
        <p:spPr>
          <a:xfrm>
            <a:off x="4832400" y="1505700"/>
            <a:ext cx="3999900" cy="32874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SzPts val="935"/>
              <a:buNone/>
            </a:pPr>
            <a:r>
              <a:rPr lang="es-419" sz="1205"/>
              <a:t>JavaScript based sketches formed by at least one JS file, commonly named mySketch.js.</a:t>
            </a:r>
            <a:endParaRPr sz="1205"/>
          </a:p>
          <a:p>
            <a:pPr indent="0" lvl="0" marL="0" rtl="0" algn="just">
              <a:lnSpc>
                <a:spcPct val="95000"/>
              </a:lnSpc>
              <a:spcBef>
                <a:spcPts val="1200"/>
              </a:spcBef>
              <a:spcAft>
                <a:spcPts val="0"/>
              </a:spcAft>
              <a:buSzPts val="935"/>
              <a:buNone/>
            </a:pPr>
            <a:r>
              <a:t/>
            </a:r>
            <a:endParaRPr sz="1205"/>
          </a:p>
          <a:p>
            <a:pPr indent="0" lvl="0" marL="0" rtl="0" algn="just">
              <a:lnSpc>
                <a:spcPct val="95000"/>
              </a:lnSpc>
              <a:spcBef>
                <a:spcPts val="1200"/>
              </a:spcBef>
              <a:spcAft>
                <a:spcPts val="0"/>
              </a:spcAft>
              <a:buSzPts val="935"/>
              <a:buNone/>
            </a:pPr>
            <a:r>
              <a:rPr lang="es-419" sz="1205"/>
              <a:t>The base of the sketches is the functions setup and draw, defined by the p5.js library, with almost 70% of files analyzed containing both functions.</a:t>
            </a:r>
            <a:endParaRPr sz="1205"/>
          </a:p>
          <a:p>
            <a:pPr indent="0" lvl="0" marL="0" rtl="0" algn="just">
              <a:lnSpc>
                <a:spcPct val="95000"/>
              </a:lnSpc>
              <a:spcBef>
                <a:spcPts val="1200"/>
              </a:spcBef>
              <a:spcAft>
                <a:spcPts val="0"/>
              </a:spcAft>
              <a:buSzPts val="935"/>
              <a:buNone/>
            </a:pPr>
            <a:r>
              <a:t/>
            </a:r>
            <a:endParaRPr sz="1205"/>
          </a:p>
          <a:p>
            <a:pPr indent="0" lvl="0" marL="0" rtl="0" algn="just">
              <a:lnSpc>
                <a:spcPct val="95000"/>
              </a:lnSpc>
              <a:spcBef>
                <a:spcPts val="1200"/>
              </a:spcBef>
              <a:spcAft>
                <a:spcPts val="0"/>
              </a:spcAft>
              <a:buSzPts val="935"/>
              <a:buNone/>
            </a:pPr>
            <a:r>
              <a:rPr lang="es-419" sz="1205"/>
              <a:t>In general, functions take no parameters.</a:t>
            </a:r>
            <a:endParaRPr sz="1205"/>
          </a:p>
          <a:p>
            <a:pPr indent="0" lvl="0" marL="0" rtl="0" algn="just">
              <a:lnSpc>
                <a:spcPct val="95000"/>
              </a:lnSpc>
              <a:spcBef>
                <a:spcPts val="1200"/>
              </a:spcBef>
              <a:spcAft>
                <a:spcPts val="0"/>
              </a:spcAft>
              <a:buSzPts val="935"/>
              <a:buNone/>
            </a:pPr>
            <a:r>
              <a:t/>
            </a:r>
            <a:endParaRPr sz="1205"/>
          </a:p>
          <a:p>
            <a:pPr indent="0" lvl="0" marL="0" rtl="0" algn="just">
              <a:lnSpc>
                <a:spcPct val="95000"/>
              </a:lnSpc>
              <a:spcBef>
                <a:spcPts val="1200"/>
              </a:spcBef>
              <a:spcAft>
                <a:spcPts val="0"/>
              </a:spcAft>
              <a:buSzPts val="935"/>
              <a:buNone/>
            </a:pPr>
            <a:r>
              <a:rPr lang="es-419" sz="1205"/>
              <a:t>Higher amount of functions per file and per project was observed in hearted sketches. And a higher rate of files per project on average on hearted sketches.</a:t>
            </a:r>
            <a:endParaRPr sz="1205"/>
          </a:p>
          <a:p>
            <a:pPr indent="0" lvl="0" marL="0" rtl="0" algn="just">
              <a:lnSpc>
                <a:spcPct val="95000"/>
              </a:lnSpc>
              <a:spcBef>
                <a:spcPts val="1200"/>
              </a:spcBef>
              <a:spcAft>
                <a:spcPts val="0"/>
              </a:spcAft>
              <a:buSzPts val="935"/>
              <a:buNone/>
            </a:pPr>
            <a:r>
              <a:t/>
            </a:r>
            <a:endParaRPr sz="1205"/>
          </a:p>
          <a:p>
            <a:pPr indent="0" lvl="0" marL="0" rtl="0" algn="just">
              <a:lnSpc>
                <a:spcPct val="95000"/>
              </a:lnSpc>
              <a:spcBef>
                <a:spcPts val="1200"/>
              </a:spcBef>
              <a:spcAft>
                <a:spcPts val="1200"/>
              </a:spcAft>
              <a:buSzPts val="935"/>
              <a:buNone/>
            </a:pPr>
            <a:r>
              <a:t/>
            </a:r>
            <a:endParaRPr sz="1205"/>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Analysis of CR results: metrics</a:t>
            </a:r>
            <a:endParaRPr/>
          </a:p>
        </p:txBody>
      </p:sp>
      <p:pic>
        <p:nvPicPr>
          <p:cNvPr id="151" name="Google Shape;151;p24"/>
          <p:cNvPicPr preferRelativeResize="0"/>
          <p:nvPr/>
        </p:nvPicPr>
        <p:blipFill>
          <a:blip r:embed="rId3">
            <a:alphaModFix/>
          </a:blip>
          <a:stretch>
            <a:fillRect/>
          </a:stretch>
        </p:blipFill>
        <p:spPr>
          <a:xfrm>
            <a:off x="-3523450" y="247625"/>
            <a:ext cx="2499575" cy="1739225"/>
          </a:xfrm>
          <a:prstGeom prst="rect">
            <a:avLst/>
          </a:prstGeom>
          <a:noFill/>
          <a:ln>
            <a:noFill/>
          </a:ln>
        </p:spPr>
      </p:pic>
      <p:pic>
        <p:nvPicPr>
          <p:cNvPr id="152" name="Google Shape;152;p24"/>
          <p:cNvPicPr preferRelativeResize="0"/>
          <p:nvPr/>
        </p:nvPicPr>
        <p:blipFill>
          <a:blip r:embed="rId4">
            <a:alphaModFix/>
          </a:blip>
          <a:stretch>
            <a:fillRect/>
          </a:stretch>
        </p:blipFill>
        <p:spPr>
          <a:xfrm>
            <a:off x="370350" y="3743125"/>
            <a:ext cx="4092629" cy="907825"/>
          </a:xfrm>
          <a:prstGeom prst="rect">
            <a:avLst/>
          </a:prstGeom>
          <a:noFill/>
          <a:ln>
            <a:noFill/>
          </a:ln>
        </p:spPr>
      </p:pic>
      <p:pic>
        <p:nvPicPr>
          <p:cNvPr id="153" name="Google Shape;153;p24"/>
          <p:cNvPicPr preferRelativeResize="0"/>
          <p:nvPr/>
        </p:nvPicPr>
        <p:blipFill>
          <a:blip r:embed="rId5">
            <a:alphaModFix/>
          </a:blip>
          <a:stretch>
            <a:fillRect/>
          </a:stretch>
        </p:blipFill>
        <p:spPr>
          <a:xfrm>
            <a:off x="566750" y="1505702"/>
            <a:ext cx="3699826" cy="907822"/>
          </a:xfrm>
          <a:prstGeom prst="rect">
            <a:avLst/>
          </a:prstGeom>
          <a:noFill/>
          <a:ln>
            <a:noFill/>
          </a:ln>
        </p:spPr>
      </p:pic>
      <p:pic>
        <p:nvPicPr>
          <p:cNvPr id="154" name="Google Shape;154;p24"/>
          <p:cNvPicPr preferRelativeResize="0"/>
          <p:nvPr/>
        </p:nvPicPr>
        <p:blipFill>
          <a:blip r:embed="rId6">
            <a:alphaModFix/>
          </a:blip>
          <a:stretch>
            <a:fillRect/>
          </a:stretch>
        </p:blipFill>
        <p:spPr>
          <a:xfrm>
            <a:off x="566750" y="2627262"/>
            <a:ext cx="3699826" cy="902125"/>
          </a:xfrm>
          <a:prstGeom prst="rect">
            <a:avLst/>
          </a:prstGeom>
          <a:noFill/>
          <a:ln>
            <a:noFill/>
          </a:ln>
        </p:spPr>
      </p:pic>
      <p:sp>
        <p:nvSpPr>
          <p:cNvPr id="155" name="Google Shape;155;p24"/>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0" lvl="0" marL="0" rtl="0" algn="just">
              <a:lnSpc>
                <a:spcPct val="105000"/>
              </a:lnSpc>
              <a:spcBef>
                <a:spcPts val="0"/>
              </a:spcBef>
              <a:spcAft>
                <a:spcPts val="0"/>
              </a:spcAft>
              <a:buNone/>
            </a:pPr>
            <a:r>
              <a:rPr lang="es-419" sz="1207"/>
              <a:t>Statistics and values similar across both subgroups, especially at function level, with hearted sketches showing on average slightly higher values on metrics related to complexity.</a:t>
            </a:r>
            <a:endParaRPr sz="1207"/>
          </a:p>
          <a:p>
            <a:pPr indent="0" lvl="0" marL="0" rtl="0" algn="just">
              <a:lnSpc>
                <a:spcPct val="105000"/>
              </a:lnSpc>
              <a:spcBef>
                <a:spcPts val="1200"/>
              </a:spcBef>
              <a:spcAft>
                <a:spcPts val="0"/>
              </a:spcAft>
              <a:buNone/>
            </a:pPr>
            <a:r>
              <a:rPr lang="es-419" sz="1207"/>
              <a:t>The data showed on average what is considered as good and acceptable ranges.</a:t>
            </a:r>
            <a:endParaRPr sz="1207"/>
          </a:p>
          <a:p>
            <a:pPr indent="0" lvl="0" marL="0" rtl="0" algn="just">
              <a:lnSpc>
                <a:spcPct val="105000"/>
              </a:lnSpc>
              <a:spcBef>
                <a:spcPts val="1200"/>
              </a:spcBef>
              <a:spcAft>
                <a:spcPts val="0"/>
              </a:spcAft>
              <a:buNone/>
            </a:pPr>
            <a:r>
              <a:rPr lang="es-419" sz="1207"/>
              <a:t>Complexity related metrics showed low values, whereas maintainability metrics showed a tendency for high values, relative to this metrics range: ]-inf, 171]</a:t>
            </a:r>
            <a:endParaRPr sz="1207"/>
          </a:p>
          <a:p>
            <a:pPr indent="0" lvl="0" marL="0" rtl="0" algn="just">
              <a:lnSpc>
                <a:spcPct val="105000"/>
              </a:lnSpc>
              <a:spcBef>
                <a:spcPts val="1200"/>
              </a:spcBef>
              <a:spcAft>
                <a:spcPts val="1200"/>
              </a:spcAft>
              <a:buNone/>
            </a:pPr>
            <a:r>
              <a:rPr lang="es-419" sz="1207"/>
              <a:t>Creators in general have code that is maintainable, readable, manageable and not too complex.</a:t>
            </a:r>
            <a:endParaRPr sz="1207"/>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Conclusions</a:t>
            </a:r>
            <a:endParaRPr/>
          </a:p>
        </p:txBody>
      </p:sp>
      <p:sp>
        <p:nvSpPr>
          <p:cNvPr id="161" name="Google Shape;161;p2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es-419"/>
              <a:t>JavaScript with the library p5.js seems to be the leading way over Processing.</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es-419"/>
              <a:t>A</a:t>
            </a:r>
            <a:r>
              <a:rPr lang="es-419"/>
              <a:t>t source code level, these projects seem to have a very similar structure and characteristics, but the results are very dynamic and diverse, many requiring user interaction.</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es-419"/>
              <a:t>Hard to discern and identify what makes a good sketch good.</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es-419"/>
              <a:t>Using hearted/created division to determine “good” sketches, better, more modularized but also more complex code, leads to more appealing sketches.</a:t>
            </a:r>
            <a:endParaRPr/>
          </a:p>
        </p:txBody>
      </p:sp>
      <p:pic>
        <p:nvPicPr>
          <p:cNvPr id="162" name="Google Shape;162;p25"/>
          <p:cNvPicPr preferRelativeResize="0"/>
          <p:nvPr/>
        </p:nvPicPr>
        <p:blipFill>
          <a:blip r:embed="rId3">
            <a:alphaModFix/>
          </a:blip>
          <a:stretch>
            <a:fillRect/>
          </a:stretch>
        </p:blipFill>
        <p:spPr>
          <a:xfrm>
            <a:off x="311727" y="1811685"/>
            <a:ext cx="3706500" cy="2087990"/>
          </a:xfrm>
          <a:prstGeom prst="rect">
            <a:avLst/>
          </a:prstGeom>
          <a:noFill/>
          <a:ln>
            <a:noFill/>
          </a:ln>
        </p:spPr>
      </p:pic>
      <p:sp>
        <p:nvSpPr>
          <p:cNvPr id="163" name="Google Shape;163;p25"/>
          <p:cNvSpPr txBox="1"/>
          <p:nvPr/>
        </p:nvSpPr>
        <p:spPr>
          <a:xfrm>
            <a:off x="1357825" y="3899675"/>
            <a:ext cx="26604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s-419" sz="800">
                <a:solidFill>
                  <a:schemeClr val="accent3"/>
                </a:solidFill>
                <a:latin typeface="Roboto"/>
                <a:ea typeface="Roboto"/>
                <a:cs typeface="Roboto"/>
                <a:sym typeface="Roboto"/>
              </a:rPr>
              <a:t>perlin noise by yasai </a:t>
            </a:r>
            <a:endParaRPr sz="800">
              <a:solidFill>
                <a:schemeClr val="accent3"/>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Further opportunity of research</a:t>
            </a:r>
            <a:endParaRPr/>
          </a:p>
        </p:txBody>
      </p:sp>
      <p:sp>
        <p:nvSpPr>
          <p:cNvPr id="169" name="Google Shape;169;p26"/>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0" lvl="0" marL="0" rtl="0" algn="just">
              <a:spcBef>
                <a:spcPts val="0"/>
              </a:spcBef>
              <a:spcAft>
                <a:spcPts val="0"/>
              </a:spcAft>
              <a:buNone/>
            </a:pPr>
            <a:r>
              <a:rPr lang="es-419"/>
              <a:t>Include more data about popularity and visual results of sketches rather than just the source code and division into hearted and created sketches.</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es-419"/>
              <a:t>Analyze Processing based projects.</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es-419"/>
              <a:t>Research on t</a:t>
            </a:r>
            <a:r>
              <a:rPr lang="es-419"/>
              <a:t>he use of external files (not JavaScript, HTML or Processing). What they contribute to sketches and why they </a:t>
            </a:r>
            <a:r>
              <a:rPr lang="es-419"/>
              <a:t>aren't</a:t>
            </a:r>
            <a:r>
              <a:rPr lang="es-419"/>
              <a:t> currently used.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What is creative coding</a:t>
            </a:r>
            <a:endParaRPr/>
          </a:p>
        </p:txBody>
      </p:sp>
      <p:sp>
        <p:nvSpPr>
          <p:cNvPr id="72" name="Google Shape;72;p14"/>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419" sz="1302"/>
              <a:t>A</a:t>
            </a:r>
            <a:r>
              <a:rPr lang="es-419" sz="1302"/>
              <a:t>pplication of computer programming where the goal is to create something expressive or artistic.</a:t>
            </a:r>
            <a:endParaRPr sz="1302"/>
          </a:p>
          <a:p>
            <a:pPr indent="0" lvl="0" marL="457200" rtl="0" algn="just">
              <a:lnSpc>
                <a:spcPct val="115000"/>
              </a:lnSpc>
              <a:spcBef>
                <a:spcPts val="1200"/>
              </a:spcBef>
              <a:spcAft>
                <a:spcPts val="0"/>
              </a:spcAft>
              <a:buNone/>
            </a:pPr>
            <a:r>
              <a:t/>
            </a:r>
            <a:endParaRPr sz="1302"/>
          </a:p>
          <a:p>
            <a:pPr indent="0" lvl="0" marL="0" rtl="0" algn="just">
              <a:lnSpc>
                <a:spcPct val="115000"/>
              </a:lnSpc>
              <a:spcBef>
                <a:spcPts val="1200"/>
              </a:spcBef>
              <a:spcAft>
                <a:spcPts val="0"/>
              </a:spcAft>
              <a:buNone/>
            </a:pPr>
            <a:r>
              <a:rPr lang="es-419" sz="1302"/>
              <a:t>Results not necessarily predefined and rather based on discovery, variation and exploration that can produce unexpected results.</a:t>
            </a:r>
            <a:endParaRPr sz="1302"/>
          </a:p>
          <a:p>
            <a:pPr indent="0" lvl="0" marL="0" rtl="0" algn="just">
              <a:lnSpc>
                <a:spcPct val="115000"/>
              </a:lnSpc>
              <a:spcBef>
                <a:spcPts val="1200"/>
              </a:spcBef>
              <a:spcAft>
                <a:spcPts val="0"/>
              </a:spcAft>
              <a:buNone/>
            </a:pPr>
            <a:r>
              <a:t/>
            </a:r>
            <a:endParaRPr sz="1302"/>
          </a:p>
          <a:p>
            <a:pPr indent="0" lvl="0" marL="0" rtl="0" algn="just">
              <a:lnSpc>
                <a:spcPct val="115000"/>
              </a:lnSpc>
              <a:spcBef>
                <a:spcPts val="1200"/>
              </a:spcBef>
              <a:spcAft>
                <a:spcPts val="0"/>
              </a:spcAft>
              <a:buNone/>
            </a:pPr>
            <a:r>
              <a:rPr lang="es-419" sz="1302"/>
              <a:t>The growth in its popularity and applicability makes it a relevant and very interesting field to look at, analyze and learn more about. </a:t>
            </a:r>
            <a:endParaRPr sz="1302"/>
          </a:p>
          <a:p>
            <a:pPr indent="0" lvl="0" marL="457200" rtl="0" algn="just">
              <a:lnSpc>
                <a:spcPct val="115000"/>
              </a:lnSpc>
              <a:spcBef>
                <a:spcPts val="1200"/>
              </a:spcBef>
              <a:spcAft>
                <a:spcPts val="0"/>
              </a:spcAft>
              <a:buNone/>
            </a:pPr>
            <a:r>
              <a:t/>
            </a:r>
            <a:endParaRPr sz="1302"/>
          </a:p>
          <a:p>
            <a:pPr indent="0" lvl="0" marL="0" rtl="0" algn="just">
              <a:lnSpc>
                <a:spcPct val="115000"/>
              </a:lnSpc>
              <a:spcBef>
                <a:spcPts val="1200"/>
              </a:spcBef>
              <a:spcAft>
                <a:spcPts val="1200"/>
              </a:spcAft>
              <a:buNone/>
            </a:pPr>
            <a:r>
              <a:rPr lang="es-419" sz="1302"/>
              <a:t>Its existence a</a:t>
            </a:r>
            <a:r>
              <a:rPr lang="es-419" sz="1302"/>
              <a:t>lso goes to show the capabilities of computers, beyond functional purposes.</a:t>
            </a:r>
            <a:endParaRPr sz="1302"/>
          </a:p>
        </p:txBody>
      </p:sp>
      <p:pic>
        <p:nvPicPr>
          <p:cNvPr id="73" name="Google Shape;73;p14"/>
          <p:cNvPicPr preferRelativeResize="0"/>
          <p:nvPr/>
        </p:nvPicPr>
        <p:blipFill rotWithShape="1">
          <a:blip r:embed="rId3">
            <a:alphaModFix/>
          </a:blip>
          <a:srcRect b="7384" l="24181" r="24258" t="11996"/>
          <a:stretch/>
        </p:blipFill>
        <p:spPr>
          <a:xfrm>
            <a:off x="834761" y="1818125"/>
            <a:ext cx="2660425" cy="2343425"/>
          </a:xfrm>
          <a:prstGeom prst="rect">
            <a:avLst/>
          </a:prstGeom>
          <a:noFill/>
          <a:ln>
            <a:noFill/>
          </a:ln>
        </p:spPr>
      </p:pic>
      <p:sp>
        <p:nvSpPr>
          <p:cNvPr id="74" name="Google Shape;74;p14"/>
          <p:cNvSpPr txBox="1"/>
          <p:nvPr/>
        </p:nvSpPr>
        <p:spPr>
          <a:xfrm>
            <a:off x="834750" y="4161550"/>
            <a:ext cx="26604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s-419" sz="800">
                <a:solidFill>
                  <a:schemeClr val="accent3"/>
                </a:solidFill>
                <a:latin typeface="Roboto"/>
                <a:ea typeface="Roboto"/>
                <a:cs typeface="Roboto"/>
                <a:sym typeface="Roboto"/>
              </a:rPr>
              <a:t>Waltz of the Circles by MiniPear </a:t>
            </a:r>
            <a:endParaRPr sz="800">
              <a:solidFill>
                <a:schemeClr val="accent3"/>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Goal</a:t>
            </a:r>
            <a:endParaRPr/>
          </a:p>
        </p:txBody>
      </p:sp>
      <p:sp>
        <p:nvSpPr>
          <p:cNvPr id="80" name="Google Shape;80;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es-419"/>
              <a:t>The goal of this thesis is to better understand the state of the art and the current way creative coding is being done, and then evaluate how well the creators of these projects are programming.</a:t>
            </a:r>
            <a:endParaRPr/>
          </a:p>
          <a:p>
            <a:pPr indent="0" lvl="0" marL="0" rtl="0" algn="just">
              <a:spcBef>
                <a:spcPts val="1200"/>
              </a:spcBef>
              <a:spcAft>
                <a:spcPts val="0"/>
              </a:spcAft>
              <a:buNone/>
            </a:pPr>
            <a:r>
              <a:t/>
            </a:r>
            <a:endParaRPr/>
          </a:p>
          <a:p>
            <a:pPr indent="-311150" lvl="0" marL="457200" rtl="0" algn="just">
              <a:spcBef>
                <a:spcPts val="1200"/>
              </a:spcBef>
              <a:spcAft>
                <a:spcPts val="0"/>
              </a:spcAft>
              <a:buSzPts val="1300"/>
              <a:buChar char="●"/>
            </a:pPr>
            <a:r>
              <a:rPr lang="es-419"/>
              <a:t>Understand and characterize how it is that creators are coding, what programming languages they are using, how they are structuring their code, find common patterns.</a:t>
            </a:r>
            <a:endParaRPr/>
          </a:p>
          <a:p>
            <a:pPr indent="0" lvl="0" marL="0" rtl="0" algn="just">
              <a:spcBef>
                <a:spcPts val="1200"/>
              </a:spcBef>
              <a:spcAft>
                <a:spcPts val="0"/>
              </a:spcAft>
              <a:buNone/>
            </a:pPr>
            <a:r>
              <a:t/>
            </a:r>
            <a:endParaRPr/>
          </a:p>
          <a:p>
            <a:pPr indent="-311150" lvl="0" marL="457200" rtl="0" algn="just">
              <a:spcBef>
                <a:spcPts val="1200"/>
              </a:spcBef>
              <a:spcAft>
                <a:spcPts val="0"/>
              </a:spcAft>
              <a:buSzPts val="1300"/>
              <a:buChar char="●"/>
            </a:pPr>
            <a:r>
              <a:rPr lang="es-419"/>
              <a:t>Evaluate measurements like lines of code (LOC), amount of files per project, complexity of projects as a whole and of functions, variation of functions, and other maintainability and complexity indexes.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Process and Steps</a:t>
            </a:r>
            <a:endParaRPr/>
          </a:p>
        </p:txBody>
      </p:sp>
      <p:sp>
        <p:nvSpPr>
          <p:cNvPr id="86" name="Google Shape;86;p16"/>
          <p:cNvSpPr/>
          <p:nvPr/>
        </p:nvSpPr>
        <p:spPr>
          <a:xfrm>
            <a:off x="4572000" y="151400"/>
            <a:ext cx="1451100" cy="7899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800">
                <a:solidFill>
                  <a:schemeClr val="lt2"/>
                </a:solidFill>
                <a:latin typeface="Roboto"/>
                <a:ea typeface="Roboto"/>
                <a:cs typeface="Roboto"/>
                <a:sym typeface="Roboto"/>
              </a:rPr>
              <a:t>Web Scraping</a:t>
            </a:r>
            <a:endParaRPr sz="1800">
              <a:solidFill>
                <a:schemeClr val="lt2"/>
              </a:solidFill>
              <a:latin typeface="Roboto"/>
              <a:ea typeface="Roboto"/>
              <a:cs typeface="Roboto"/>
              <a:sym typeface="Roboto"/>
            </a:endParaRPr>
          </a:p>
        </p:txBody>
      </p:sp>
      <p:sp>
        <p:nvSpPr>
          <p:cNvPr id="87" name="Google Shape;87;p16"/>
          <p:cNvSpPr/>
          <p:nvPr/>
        </p:nvSpPr>
        <p:spPr>
          <a:xfrm>
            <a:off x="5536392" y="1393017"/>
            <a:ext cx="1451100" cy="7899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800">
                <a:solidFill>
                  <a:schemeClr val="lt2"/>
                </a:solidFill>
                <a:latin typeface="Roboto"/>
                <a:ea typeface="Roboto"/>
                <a:cs typeface="Roboto"/>
                <a:sym typeface="Roboto"/>
              </a:rPr>
              <a:t>Data Collection</a:t>
            </a:r>
            <a:endParaRPr sz="1800">
              <a:solidFill>
                <a:schemeClr val="lt2"/>
              </a:solidFill>
              <a:latin typeface="Roboto"/>
              <a:ea typeface="Roboto"/>
              <a:cs typeface="Roboto"/>
              <a:sym typeface="Roboto"/>
            </a:endParaRPr>
          </a:p>
        </p:txBody>
      </p:sp>
      <p:sp>
        <p:nvSpPr>
          <p:cNvPr id="88" name="Google Shape;88;p16"/>
          <p:cNvSpPr/>
          <p:nvPr/>
        </p:nvSpPr>
        <p:spPr>
          <a:xfrm>
            <a:off x="6500783" y="2634633"/>
            <a:ext cx="1451100" cy="7899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800">
                <a:solidFill>
                  <a:schemeClr val="lt2"/>
                </a:solidFill>
                <a:latin typeface="Roboto"/>
                <a:ea typeface="Roboto"/>
                <a:cs typeface="Roboto"/>
                <a:sym typeface="Roboto"/>
              </a:rPr>
              <a:t>Analysis</a:t>
            </a:r>
            <a:endParaRPr sz="1800">
              <a:solidFill>
                <a:schemeClr val="lt2"/>
              </a:solidFill>
              <a:latin typeface="Roboto"/>
              <a:ea typeface="Roboto"/>
              <a:cs typeface="Roboto"/>
              <a:sym typeface="Roboto"/>
            </a:endParaRPr>
          </a:p>
        </p:txBody>
      </p:sp>
      <p:sp>
        <p:nvSpPr>
          <p:cNvPr id="89" name="Google Shape;89;p16"/>
          <p:cNvSpPr/>
          <p:nvPr/>
        </p:nvSpPr>
        <p:spPr>
          <a:xfrm>
            <a:off x="7465175" y="3876250"/>
            <a:ext cx="1451100" cy="7899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800">
                <a:solidFill>
                  <a:schemeClr val="lt2"/>
                </a:solidFill>
                <a:latin typeface="Roboto"/>
                <a:ea typeface="Roboto"/>
                <a:cs typeface="Roboto"/>
                <a:sym typeface="Roboto"/>
              </a:rPr>
              <a:t>Conclusions</a:t>
            </a:r>
            <a:endParaRPr sz="1800">
              <a:solidFill>
                <a:schemeClr val="lt2"/>
              </a:solidFill>
              <a:latin typeface="Roboto"/>
              <a:ea typeface="Roboto"/>
              <a:cs typeface="Roboto"/>
              <a:sym typeface="Roboto"/>
            </a:endParaRPr>
          </a:p>
        </p:txBody>
      </p:sp>
      <p:sp>
        <p:nvSpPr>
          <p:cNvPr id="90" name="Google Shape;90;p16"/>
          <p:cNvSpPr/>
          <p:nvPr/>
        </p:nvSpPr>
        <p:spPr>
          <a:xfrm flipH="1" rot="10800000">
            <a:off x="4846375" y="1101950"/>
            <a:ext cx="561900" cy="8130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6"/>
          <p:cNvSpPr/>
          <p:nvPr/>
        </p:nvSpPr>
        <p:spPr>
          <a:xfrm flipH="1" rot="10800000">
            <a:off x="5747850" y="2314225"/>
            <a:ext cx="561900" cy="8130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p:nvPr/>
        </p:nvSpPr>
        <p:spPr>
          <a:xfrm flipH="1" rot="10800000">
            <a:off x="6724200" y="3615175"/>
            <a:ext cx="561900" cy="8130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OpenProcessing</a:t>
            </a:r>
            <a:endParaRPr/>
          </a:p>
        </p:txBody>
      </p:sp>
      <p:sp>
        <p:nvSpPr>
          <p:cNvPr id="98" name="Google Shape;98;p17"/>
          <p:cNvSpPr txBox="1"/>
          <p:nvPr>
            <p:ph idx="1" type="body"/>
          </p:nvPr>
        </p:nvSpPr>
        <p:spPr>
          <a:xfrm>
            <a:off x="4644675" y="500925"/>
            <a:ext cx="4166400" cy="4098600"/>
          </a:xfrm>
          <a:prstGeom prst="rect">
            <a:avLst/>
          </a:prstGeom>
        </p:spPr>
        <p:txBody>
          <a:bodyPr anchorCtr="0" anchor="ctr" bIns="91425" lIns="91425" spcFirstLastPara="1" rIns="91425" wrap="square" tIns="91425">
            <a:normAutofit/>
          </a:bodyPr>
          <a:lstStyle/>
          <a:p>
            <a:pPr indent="0" lvl="0" marL="0" rtl="0" algn="just">
              <a:spcBef>
                <a:spcPts val="0"/>
              </a:spcBef>
              <a:spcAft>
                <a:spcPts val="0"/>
              </a:spcAft>
              <a:buNone/>
            </a:pPr>
            <a:r>
              <a:rPr lang="es-419"/>
              <a:t>Creators publish their creative coding projects online, many in open source platforms.</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es-419"/>
              <a:t>One of the main platforms is the website OpenProcessing (</a:t>
            </a:r>
            <a:r>
              <a:rPr lang="es-419" u="sng">
                <a:solidFill>
                  <a:schemeClr val="hlink"/>
                </a:solidFill>
                <a:hlinkClick r:id="rId3"/>
              </a:rPr>
              <a:t>https://openprocessing.org/</a:t>
            </a:r>
            <a:r>
              <a:rPr lang="es-419"/>
              <a:t>), that hosts over one million projects.</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es-419"/>
              <a:t>Encourages collaboration within the community. Projects can be shared, downloaded, liked, commented and forked to create the base for a new project to build on.</a:t>
            </a:r>
            <a:endParaRPr/>
          </a:p>
        </p:txBody>
      </p:sp>
      <p:pic>
        <p:nvPicPr>
          <p:cNvPr id="99" name="Google Shape;99;p17"/>
          <p:cNvPicPr preferRelativeResize="0"/>
          <p:nvPr/>
        </p:nvPicPr>
        <p:blipFill>
          <a:blip r:embed="rId4">
            <a:alphaModFix/>
          </a:blip>
          <a:stretch>
            <a:fillRect/>
          </a:stretch>
        </p:blipFill>
        <p:spPr>
          <a:xfrm>
            <a:off x="217050" y="2110975"/>
            <a:ext cx="3895854" cy="1828876"/>
          </a:xfrm>
          <a:prstGeom prst="rect">
            <a:avLst/>
          </a:prstGeom>
          <a:noFill/>
          <a:ln>
            <a:noFill/>
          </a:ln>
        </p:spPr>
      </p:pic>
      <p:sp>
        <p:nvSpPr>
          <p:cNvPr id="100" name="Google Shape;100;p17"/>
          <p:cNvSpPr txBox="1"/>
          <p:nvPr/>
        </p:nvSpPr>
        <p:spPr>
          <a:xfrm>
            <a:off x="1452500" y="3939850"/>
            <a:ext cx="26604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s-419" sz="800">
                <a:solidFill>
                  <a:schemeClr val="accent3"/>
                </a:solidFill>
                <a:latin typeface="Roboto"/>
                <a:ea typeface="Roboto"/>
                <a:cs typeface="Roboto"/>
                <a:sym typeface="Roboto"/>
              </a:rPr>
              <a:t>Main page of OpenProcessing</a:t>
            </a:r>
            <a:endParaRPr sz="800">
              <a:solidFill>
                <a:schemeClr val="accent3"/>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Web Scraping</a:t>
            </a:r>
            <a:endParaRPr/>
          </a:p>
        </p:txBody>
      </p:sp>
      <p:sp>
        <p:nvSpPr>
          <p:cNvPr id="106" name="Google Shape;106;p18"/>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None/>
            </a:pPr>
            <a:r>
              <a:rPr lang="es-419" sz="1302"/>
              <a:t>P</a:t>
            </a:r>
            <a:r>
              <a:rPr lang="es-419" sz="1302"/>
              <a:t>ractice of extracting or “scraping” data from the web. The term usually refers to the use of automation tools to collect the data.</a:t>
            </a:r>
            <a:endParaRPr sz="1302"/>
          </a:p>
          <a:p>
            <a:pPr indent="0" lvl="0" marL="0" rtl="0" algn="just">
              <a:lnSpc>
                <a:spcPct val="95000"/>
              </a:lnSpc>
              <a:spcBef>
                <a:spcPts val="1200"/>
              </a:spcBef>
              <a:spcAft>
                <a:spcPts val="0"/>
              </a:spcAft>
              <a:buSzPts val="1018"/>
              <a:buNone/>
            </a:pPr>
            <a:r>
              <a:t/>
            </a:r>
            <a:endParaRPr sz="1302"/>
          </a:p>
          <a:p>
            <a:pPr indent="0" lvl="0" marL="0" rtl="0" algn="just">
              <a:lnSpc>
                <a:spcPct val="95000"/>
              </a:lnSpc>
              <a:spcBef>
                <a:spcPts val="1200"/>
              </a:spcBef>
              <a:spcAft>
                <a:spcPts val="0"/>
              </a:spcAft>
              <a:buNone/>
            </a:pPr>
            <a:r>
              <a:rPr lang="es-419" sz="1302"/>
              <a:t>Form of gathering and copying data from the web, into a local or central database where it can later be retrieved from or analyzed.</a:t>
            </a:r>
            <a:endParaRPr sz="1302"/>
          </a:p>
          <a:p>
            <a:pPr indent="0" lvl="0" marL="0" rtl="0" algn="just">
              <a:lnSpc>
                <a:spcPct val="95000"/>
              </a:lnSpc>
              <a:spcBef>
                <a:spcPts val="1200"/>
              </a:spcBef>
              <a:spcAft>
                <a:spcPts val="0"/>
              </a:spcAft>
              <a:buSzPts val="1018"/>
              <a:buNone/>
            </a:pPr>
            <a:r>
              <a:t/>
            </a:r>
            <a:endParaRPr sz="1302"/>
          </a:p>
          <a:p>
            <a:pPr indent="0" lvl="0" marL="0" rtl="0" algn="just">
              <a:lnSpc>
                <a:spcPct val="95000"/>
              </a:lnSpc>
              <a:spcBef>
                <a:spcPts val="1200"/>
              </a:spcBef>
              <a:spcAft>
                <a:spcPts val="1200"/>
              </a:spcAft>
              <a:buNone/>
            </a:pPr>
            <a:r>
              <a:rPr lang="es-419" sz="1302"/>
              <a:t>Many </a:t>
            </a:r>
            <a:r>
              <a:rPr lang="es-419" sz="1302"/>
              <a:t>applications</a:t>
            </a:r>
            <a:r>
              <a:rPr lang="es-419" sz="1302"/>
              <a:t>, like news and content scraping, research, price </a:t>
            </a:r>
            <a:r>
              <a:rPr lang="es-419" sz="1302"/>
              <a:t>comparison</a:t>
            </a:r>
            <a:r>
              <a:rPr lang="es-419" sz="1302"/>
              <a:t>, etc. and many sectors that use it, such as real estate, travel agency, e-commerce, among others.</a:t>
            </a:r>
            <a:endParaRPr sz="1302"/>
          </a:p>
        </p:txBody>
      </p:sp>
      <p:pic>
        <p:nvPicPr>
          <p:cNvPr id="107" name="Google Shape;107;p18"/>
          <p:cNvPicPr preferRelativeResize="0"/>
          <p:nvPr/>
        </p:nvPicPr>
        <p:blipFill>
          <a:blip r:embed="rId3">
            <a:alphaModFix/>
          </a:blip>
          <a:stretch>
            <a:fillRect/>
          </a:stretch>
        </p:blipFill>
        <p:spPr>
          <a:xfrm>
            <a:off x="4703324" y="1789303"/>
            <a:ext cx="3833225" cy="2509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S</a:t>
            </a:r>
            <a:r>
              <a:rPr lang="es-419"/>
              <a:t>craping in this thesis</a:t>
            </a:r>
            <a:endParaRPr/>
          </a:p>
        </p:txBody>
      </p:sp>
      <p:sp>
        <p:nvSpPr>
          <p:cNvPr id="113" name="Google Shape;113;p1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s-419"/>
              <a:t>The scraping for this thesis was done over OpenProcessing, with a script to simulate a person navigating the website. This script was written in python with the help of the library Selenium.</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es-419"/>
              <a:t>Needed to obtain the source code of almost 30000 creative coding projects, </a:t>
            </a:r>
            <a:r>
              <a:rPr lang="es-419"/>
              <a:t>divided</a:t>
            </a:r>
            <a:r>
              <a:rPr lang="es-419"/>
              <a:t> in hearted and created subgroups.</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es-419"/>
              <a:t>Executed in two phases, link collection and </a:t>
            </a:r>
            <a:r>
              <a:rPr lang="es-419"/>
              <a:t>downloading</a:t>
            </a:r>
            <a:r>
              <a:rPr lang="es-419"/>
              <a:t> of projects.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Data collection </a:t>
            </a:r>
            <a:r>
              <a:rPr lang="es-419"/>
              <a:t>with Count Lines of Code (CLoC): files and languages</a:t>
            </a:r>
            <a:endParaRPr/>
          </a:p>
        </p:txBody>
      </p:sp>
      <p:sp>
        <p:nvSpPr>
          <p:cNvPr id="119" name="Google Shape;119;p2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s-419"/>
              <a:t>C</a:t>
            </a:r>
            <a:r>
              <a:rPr lang="es-419"/>
              <a:t>ommand line program that takes files, directory or archive names as inputs, on which it then counts blank lines, comment lines and physical lines of code.</a:t>
            </a:r>
            <a:endParaRPr/>
          </a:p>
          <a:p>
            <a:pPr indent="0" lvl="0" marL="0" rtl="0" algn="just">
              <a:spcBef>
                <a:spcPts val="1200"/>
              </a:spcBef>
              <a:spcAft>
                <a:spcPts val="1200"/>
              </a:spcAft>
              <a:buNone/>
            </a:pPr>
            <a:r>
              <a:rPr lang="es-419"/>
              <a:t>Categorizes</a:t>
            </a:r>
            <a:r>
              <a:rPr lang="es-419"/>
              <a:t> files into languages/types, giving information for each one. This was used to get an aggregated overview of what creators are using (languages and other </a:t>
            </a:r>
            <a:r>
              <a:rPr lang="es-419"/>
              <a:t>files</a:t>
            </a:r>
            <a:r>
              <a:rPr lang="es-419"/>
              <a:t>) and to recognize </a:t>
            </a:r>
            <a:r>
              <a:rPr lang="es-419"/>
              <a:t>broad </a:t>
            </a:r>
            <a:r>
              <a:rPr lang="es-419"/>
              <a:t>patterns among sketches.</a:t>
            </a:r>
            <a:endParaRPr/>
          </a:p>
        </p:txBody>
      </p:sp>
      <p:pic>
        <p:nvPicPr>
          <p:cNvPr id="120" name="Google Shape;120;p20"/>
          <p:cNvPicPr preferRelativeResize="0"/>
          <p:nvPr/>
        </p:nvPicPr>
        <p:blipFill>
          <a:blip r:embed="rId3">
            <a:alphaModFix/>
          </a:blip>
          <a:stretch>
            <a:fillRect/>
          </a:stretch>
        </p:blipFill>
        <p:spPr>
          <a:xfrm>
            <a:off x="5268500" y="2756750"/>
            <a:ext cx="2918725" cy="1842775"/>
          </a:xfrm>
          <a:prstGeom prst="rect">
            <a:avLst/>
          </a:prstGeom>
          <a:noFill/>
          <a:ln>
            <a:noFill/>
          </a:ln>
        </p:spPr>
      </p:pic>
      <p:sp>
        <p:nvSpPr>
          <p:cNvPr id="121" name="Google Shape;121;p20"/>
          <p:cNvSpPr txBox="1"/>
          <p:nvPr/>
        </p:nvSpPr>
        <p:spPr>
          <a:xfrm>
            <a:off x="5526825" y="4599525"/>
            <a:ext cx="26604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s-419" sz="800">
                <a:solidFill>
                  <a:schemeClr val="accent1"/>
                </a:solidFill>
                <a:latin typeface="Roboto"/>
                <a:ea typeface="Roboto"/>
                <a:cs typeface="Roboto"/>
                <a:sym typeface="Roboto"/>
              </a:rPr>
              <a:t>Example output of CLoC</a:t>
            </a:r>
            <a:endParaRPr sz="800">
              <a:solidFill>
                <a:schemeClr val="accent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t>Data collection with Complexity Report (CR): various metrics</a:t>
            </a:r>
            <a:endParaRPr/>
          </a:p>
        </p:txBody>
      </p:sp>
      <p:sp>
        <p:nvSpPr>
          <p:cNvPr id="127" name="Google Shape;127;p21"/>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20000"/>
          </a:bodyPr>
          <a:lstStyle/>
          <a:p>
            <a:pPr indent="0" lvl="0" marL="0" rtl="0" algn="just">
              <a:spcBef>
                <a:spcPts val="0"/>
              </a:spcBef>
              <a:spcAft>
                <a:spcPts val="0"/>
              </a:spcAft>
              <a:buNone/>
            </a:pPr>
            <a:r>
              <a:rPr lang="es-419"/>
              <a:t>Node.js based tool that reads files and produces as output a tree-like report for files and its functions.</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es-419"/>
              <a:t>The report includes metrics like lines of code, number of parameters, cyclomatic complexity, cyclomatic complexity density, halstead metrics and  maintainability index, for both files and functions when </a:t>
            </a:r>
            <a:r>
              <a:rPr lang="es-419"/>
              <a:t>applicable.</a:t>
            </a:r>
            <a:endParaRPr/>
          </a:p>
          <a:p>
            <a:pPr indent="0" lvl="0" marL="0" rtl="0" algn="just">
              <a:spcBef>
                <a:spcPts val="1200"/>
              </a:spcBef>
              <a:spcAft>
                <a:spcPts val="0"/>
              </a:spcAft>
              <a:buNone/>
            </a:pPr>
            <a:r>
              <a:t/>
            </a:r>
            <a:endParaRPr/>
          </a:p>
          <a:p>
            <a:pPr indent="0" lvl="0" marL="0" rtl="0" algn="just">
              <a:spcBef>
                <a:spcPts val="1200"/>
              </a:spcBef>
              <a:spcAft>
                <a:spcPts val="0"/>
              </a:spcAft>
              <a:buNone/>
            </a:pPr>
            <a:r>
              <a:rPr lang="es-419"/>
              <a:t>Used to analyze the JavaScript files present in the sketches.</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es-419"/>
              <a:t>The produced results were further analyzed, grouped, categorized and worked on with python and jupyter notebook.</a:t>
            </a:r>
            <a:endParaRPr/>
          </a:p>
        </p:txBody>
      </p:sp>
      <p:pic>
        <p:nvPicPr>
          <p:cNvPr id="128" name="Google Shape;128;p21"/>
          <p:cNvPicPr preferRelativeResize="0"/>
          <p:nvPr/>
        </p:nvPicPr>
        <p:blipFill>
          <a:blip r:embed="rId3">
            <a:alphaModFix/>
          </a:blip>
          <a:stretch>
            <a:fillRect/>
          </a:stretch>
        </p:blipFill>
        <p:spPr>
          <a:xfrm>
            <a:off x="2055825" y="2066550"/>
            <a:ext cx="1962400" cy="2723325"/>
          </a:xfrm>
          <a:prstGeom prst="rect">
            <a:avLst/>
          </a:prstGeom>
          <a:noFill/>
          <a:ln>
            <a:noFill/>
          </a:ln>
        </p:spPr>
      </p:pic>
      <p:sp>
        <p:nvSpPr>
          <p:cNvPr id="129" name="Google Shape;129;p21"/>
          <p:cNvSpPr txBox="1"/>
          <p:nvPr/>
        </p:nvSpPr>
        <p:spPr>
          <a:xfrm>
            <a:off x="2055825" y="4789875"/>
            <a:ext cx="19623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s-419" sz="800">
                <a:solidFill>
                  <a:schemeClr val="accent3"/>
                </a:solidFill>
                <a:latin typeface="Roboto"/>
                <a:ea typeface="Roboto"/>
                <a:cs typeface="Roboto"/>
                <a:sym typeface="Roboto"/>
              </a:rPr>
              <a:t>Format of CR report output</a:t>
            </a:r>
            <a:endParaRPr sz="800">
              <a:solidFill>
                <a:schemeClr val="accent3"/>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